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8"/>
  </p:notesMasterIdLst>
  <p:sldIdLst>
    <p:sldId id="256" r:id="rId3"/>
    <p:sldId id="258" r:id="rId4"/>
    <p:sldId id="259" r:id="rId5"/>
    <p:sldId id="262" r:id="rId6"/>
    <p:sldId id="303" r:id="rId7"/>
    <p:sldId id="264" r:id="rId8"/>
    <p:sldId id="267" r:id="rId9"/>
    <p:sldId id="269" r:id="rId10"/>
    <p:sldId id="270" r:id="rId11"/>
    <p:sldId id="287" r:id="rId12"/>
    <p:sldId id="288" r:id="rId13"/>
    <p:sldId id="272" r:id="rId14"/>
    <p:sldId id="290" r:id="rId15"/>
    <p:sldId id="291" r:id="rId16"/>
    <p:sldId id="275" r:id="rId17"/>
    <p:sldId id="292" r:id="rId18"/>
    <p:sldId id="293" r:id="rId19"/>
    <p:sldId id="294" r:id="rId20"/>
    <p:sldId id="277" r:id="rId21"/>
    <p:sldId id="279" r:id="rId22"/>
    <p:sldId id="299" r:id="rId23"/>
    <p:sldId id="300" r:id="rId24"/>
    <p:sldId id="298" r:id="rId25"/>
    <p:sldId id="297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4355BE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83935" autoAdjust="0"/>
  </p:normalViewPr>
  <p:slideViewPr>
    <p:cSldViewPr snapToGrid="0" snapToObjects="1">
      <p:cViewPr varScale="1">
        <p:scale>
          <a:sx n="70" d="100"/>
          <a:sy n="70" d="100"/>
        </p:scale>
        <p:origin x="288" y="58"/>
      </p:cViewPr>
      <p:guideLst/>
    </p:cSldViewPr>
  </p:slideViewPr>
  <p:outlineViewPr>
    <p:cViewPr>
      <p:scale>
        <a:sx n="33" d="100"/>
        <a:sy n="33" d="100"/>
      </p:scale>
      <p:origin x="0" y="-1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C5876-670D-421A-864E-0E7E9A056B3B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F2D8B-A121-4468-8F6B-1519C60AF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28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879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卷积神经网络具有空间开销小和局部性高的特点，因此加入了卷积替代全连接。</a:t>
            </a:r>
            <a:endParaRPr lang="en-US" altLang="zh-CN" dirty="0"/>
          </a:p>
          <a:p>
            <a:r>
              <a:rPr lang="zh-CN" altLang="en-US" dirty="0"/>
              <a:t>其次，图像的数值为</a:t>
            </a:r>
            <a:r>
              <a:rPr lang="en-US" altLang="zh-CN" dirty="0"/>
              <a:t>[0,1]</a:t>
            </a:r>
            <a:r>
              <a:rPr lang="zh-CN" altLang="en-US" dirty="0"/>
              <a:t>之间，在生成器最后一层使用</a:t>
            </a:r>
            <a:r>
              <a:rPr lang="en-US" altLang="zh-CN" dirty="0"/>
              <a:t>sigmoid</a:t>
            </a:r>
            <a:r>
              <a:rPr lang="zh-CN" altLang="en-US" dirty="0"/>
              <a:t>进行激活。</a:t>
            </a:r>
            <a:endParaRPr lang="en-US" altLang="zh-CN" dirty="0"/>
          </a:p>
          <a:p>
            <a:r>
              <a:rPr lang="en-US" altLang="zh-CN" dirty="0"/>
              <a:t>Wasserstein GAN</a:t>
            </a:r>
            <a:r>
              <a:rPr lang="zh-CN" altLang="en-US" dirty="0"/>
              <a:t>的</a:t>
            </a:r>
            <a:r>
              <a:rPr lang="en-US" altLang="zh-CN" dirty="0"/>
              <a:t>clip</a:t>
            </a:r>
            <a:r>
              <a:rPr lang="zh-CN" altLang="en-US" dirty="0"/>
              <a:t>会导致网络泛化能力不足，改进方案为：只对生成器和判别器的全连接层和反卷积层的权重做</a:t>
            </a:r>
            <a:r>
              <a:rPr lang="en-US" altLang="zh-CN" dirty="0"/>
              <a:t>clip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增加对生成器的</a:t>
            </a:r>
            <a:r>
              <a:rPr lang="en-US" altLang="zh-CN" dirty="0"/>
              <a:t>clip</a:t>
            </a:r>
            <a:r>
              <a:rPr lang="zh-CN" altLang="en-US" dirty="0"/>
              <a:t>之后，可以更多的训练生成器，提升训练的速度。</a:t>
            </a:r>
            <a:endParaRPr lang="en-US" altLang="zh-CN" dirty="0"/>
          </a:p>
          <a:p>
            <a:r>
              <a:rPr lang="zh-CN" altLang="en-US" dirty="0"/>
              <a:t>生成器最后增加一个卷积层，平滑噪点。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44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优化之后，速度提升，</a:t>
            </a:r>
            <a:r>
              <a:rPr lang="en-US" altLang="zh-CN" dirty="0"/>
              <a:t>clip</a:t>
            </a:r>
            <a:r>
              <a:rPr lang="zh-CN" altLang="en-US" dirty="0"/>
              <a:t>参数调整更简单，空间开销减少，图像噪点减少，若是使用更复杂成熟的网络，图像质量会有很大进步。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60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在这个实验上，主要去解决参数设置困难、多样性不足的问题，并对训练</a:t>
            </a:r>
            <a:r>
              <a:rPr lang="zh-CN" altLang="en-US"/>
              <a:t>的速度稍</a:t>
            </a:r>
            <a:r>
              <a:rPr lang="zh-CN" altLang="en-US" dirty="0"/>
              <a:t>作提升。数据来自教务系统的验证码。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95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先介绍网络结构，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对图像进行卷积、激活、池化，得到深度为</a:t>
            </a:r>
            <a:r>
              <a:rPr lang="en-US" altLang="zh-CN" dirty="0"/>
              <a:t>20</a:t>
            </a:r>
            <a:r>
              <a:rPr lang="zh-CN" altLang="en-US" dirty="0"/>
              <a:t>的</a:t>
            </a:r>
            <a:r>
              <a:rPr lang="en-US" altLang="zh-CN" dirty="0"/>
              <a:t>8</a:t>
            </a:r>
            <a:r>
              <a:rPr lang="zh-CN" altLang="en-US" dirty="0"/>
              <a:t>*</a:t>
            </a:r>
            <a:r>
              <a:rPr lang="en-US" altLang="zh-CN" dirty="0"/>
              <a:t>8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再进行卷积、激活、池化，得到深度为</a:t>
            </a:r>
            <a:r>
              <a:rPr lang="en-US" altLang="zh-CN" dirty="0"/>
              <a:t>50</a:t>
            </a:r>
            <a:r>
              <a:rPr lang="zh-CN" altLang="en-US" dirty="0"/>
              <a:t>的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reshape</a:t>
            </a:r>
            <a:r>
              <a:rPr lang="zh-CN" altLang="en-US" dirty="0"/>
              <a:t>成长</a:t>
            </a:r>
            <a:r>
              <a:rPr lang="en-US" altLang="zh-CN" dirty="0"/>
              <a:t>200</a:t>
            </a:r>
            <a:r>
              <a:rPr lang="zh-CN" altLang="en-US" dirty="0"/>
              <a:t>的一维向量，全连接到长</a:t>
            </a:r>
            <a:r>
              <a:rPr lang="en-US" altLang="zh-CN" dirty="0"/>
              <a:t>500</a:t>
            </a:r>
            <a:r>
              <a:rPr lang="zh-CN" altLang="en-US" dirty="0"/>
              <a:t>的向量，并做</a:t>
            </a:r>
            <a:r>
              <a:rPr lang="en-US" altLang="zh-CN" dirty="0" err="1"/>
              <a:t>ReLU</a:t>
            </a:r>
            <a:r>
              <a:rPr lang="zh-CN" altLang="en-US" dirty="0"/>
              <a:t>激活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然后全连接到长</a:t>
            </a:r>
            <a:r>
              <a:rPr lang="en-US" altLang="zh-CN" dirty="0"/>
              <a:t>32</a:t>
            </a:r>
            <a:r>
              <a:rPr lang="zh-CN" altLang="en-US" dirty="0"/>
              <a:t>的向量，做</a:t>
            </a:r>
            <a:r>
              <a:rPr lang="en-US" altLang="zh-CN" dirty="0" err="1"/>
              <a:t>softmax</a:t>
            </a:r>
            <a:r>
              <a:rPr lang="zh-CN" altLang="en-US" dirty="0"/>
              <a:t>回归，最大概率的神经元表示类别。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与独热码编码后的标签做交叉熵，作为损失函数</a:t>
            </a:r>
            <a:r>
              <a:rPr lang="en-US" altLang="zh-CN" dirty="0"/>
              <a:t>loss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比较最大的数所在的位置，相同说明分类正确，以此统计准确率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实验准确率接近</a:t>
            </a:r>
            <a:r>
              <a:rPr lang="en-US" altLang="zh-CN" dirty="0"/>
              <a:t>100%</a:t>
            </a:r>
            <a:r>
              <a:rPr lang="zh-CN" altLang="en-US" dirty="0"/>
              <a:t>，对于肉眼分类出现错误的</a:t>
            </a:r>
            <a:r>
              <a:rPr lang="en-US" altLang="zh-CN" dirty="0"/>
              <a:t>7</a:t>
            </a:r>
            <a:r>
              <a:rPr lang="zh-CN" altLang="en-US" dirty="0"/>
              <a:t>和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lang="en-US" altLang="zh-CN" dirty="0"/>
              <a:t>H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，这个神经网络都可以准确的检测出来。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036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网络结构的设计基于上一张</a:t>
            </a:r>
            <a:r>
              <a:rPr lang="en-US" altLang="zh-CN" dirty="0"/>
              <a:t>PPT</a:t>
            </a:r>
            <a:r>
              <a:rPr lang="zh-CN" altLang="en-US" dirty="0"/>
              <a:t>中的识别用的网络。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首先看判别器，用步长为</a:t>
            </a:r>
            <a:r>
              <a:rPr lang="en-US" altLang="zh-CN" dirty="0"/>
              <a:t>2</a:t>
            </a:r>
            <a:r>
              <a:rPr lang="zh-CN" altLang="en-US" dirty="0"/>
              <a:t>的卷积代替步长为</a:t>
            </a:r>
            <a:r>
              <a:rPr lang="en-US" altLang="zh-CN" dirty="0"/>
              <a:t>1</a:t>
            </a:r>
            <a:r>
              <a:rPr lang="zh-CN" altLang="en-US" dirty="0"/>
              <a:t>的卷积加池化操作。输入数据经过卷积、激活、再卷积、激活，得到深度为</a:t>
            </a:r>
            <a:r>
              <a:rPr lang="en-US" altLang="zh-CN" dirty="0"/>
              <a:t>128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重排列成长</a:t>
            </a:r>
            <a:r>
              <a:rPr lang="en-US" altLang="zh-CN" dirty="0"/>
              <a:t>3200</a:t>
            </a:r>
            <a:r>
              <a:rPr lang="zh-CN" altLang="en-US" dirty="0"/>
              <a:t>的向量，全连接到长</a:t>
            </a:r>
            <a:r>
              <a:rPr lang="en-US" altLang="zh-CN" dirty="0"/>
              <a:t>1024</a:t>
            </a:r>
            <a:r>
              <a:rPr lang="zh-CN" altLang="en-US" dirty="0"/>
              <a:t>的向量，并做批归一化处理，防止梯度弥散；</a:t>
            </a:r>
            <a:r>
              <a:rPr lang="en-US" altLang="zh-CN" dirty="0"/>
              <a:t>Leaky </a:t>
            </a:r>
            <a:r>
              <a:rPr lang="en-US" altLang="zh-CN" dirty="0" err="1"/>
              <a:t>ReLU</a:t>
            </a:r>
            <a:r>
              <a:rPr lang="zh-CN" altLang="en-US" dirty="0"/>
              <a:t>激活后全连接到一个神经元，进行</a:t>
            </a:r>
            <a:r>
              <a:rPr lang="en-US" altLang="zh-CN" dirty="0"/>
              <a:t>sigmoid</a:t>
            </a:r>
            <a:r>
              <a:rPr lang="zh-CN" altLang="en-US" dirty="0"/>
              <a:t>激活，这是和识别所不同的，识别是多分类模型，判别只需要判断是真是假，为</a:t>
            </a:r>
            <a:r>
              <a:rPr lang="en-US" altLang="zh-CN" dirty="0"/>
              <a:t>0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Wasserstein GAN</a:t>
            </a:r>
            <a:r>
              <a:rPr lang="zh-CN" altLang="en-US" dirty="0"/>
              <a:t>则是去掉了判别器最后一层的</a:t>
            </a:r>
            <a:r>
              <a:rPr lang="en-US" altLang="zh-CN" dirty="0"/>
              <a:t>sigmoid</a:t>
            </a:r>
            <a:r>
              <a:rPr lang="zh-CN" altLang="en-US" dirty="0"/>
              <a:t>激活，直接输出全连接后的结果。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生成器则可以看作是判别的逆过程，输入的长</a:t>
            </a:r>
            <a:r>
              <a:rPr lang="en-US" altLang="zh-CN" dirty="0"/>
              <a:t>128</a:t>
            </a:r>
            <a:r>
              <a:rPr lang="zh-CN" altLang="en-US" dirty="0"/>
              <a:t>的噪声向量全连接到长</a:t>
            </a:r>
            <a:r>
              <a:rPr lang="en-US" altLang="zh-CN" dirty="0"/>
              <a:t>1024</a:t>
            </a:r>
            <a:r>
              <a:rPr lang="zh-CN" altLang="en-US" dirty="0"/>
              <a:t>的向量，并做批归一化和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然后全连接到长</a:t>
            </a:r>
            <a:r>
              <a:rPr lang="en-US" altLang="zh-CN" dirty="0"/>
              <a:t>3200</a:t>
            </a:r>
            <a:r>
              <a:rPr lang="zh-CN" altLang="en-US" dirty="0"/>
              <a:t>的向量，做归一化和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重排列这个向量使之成为深度为</a:t>
            </a:r>
            <a:r>
              <a:rPr lang="en-US" altLang="zh-CN" dirty="0"/>
              <a:t>128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的图像，反卷积到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的图像，设置输出的深度为</a:t>
            </a:r>
            <a:r>
              <a:rPr lang="en-US" altLang="zh-CN" dirty="0"/>
              <a:t>64</a:t>
            </a:r>
            <a:r>
              <a:rPr lang="zh-CN" altLang="en-US" dirty="0"/>
              <a:t>，做归一化和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激活，此时数据规模为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64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继续反卷积到</a:t>
            </a:r>
            <a:r>
              <a:rPr lang="en-US" altLang="zh-CN" dirty="0"/>
              <a:t>20</a:t>
            </a:r>
            <a:r>
              <a:rPr lang="zh-CN" altLang="en-US" dirty="0"/>
              <a:t>*</a:t>
            </a:r>
            <a:r>
              <a:rPr lang="en-US" altLang="zh-CN" dirty="0"/>
              <a:t>20</a:t>
            </a:r>
            <a:r>
              <a:rPr lang="zh-CN" altLang="en-US" dirty="0"/>
              <a:t>的图像，输出深度为</a:t>
            </a:r>
            <a:r>
              <a:rPr lang="en-US" altLang="zh-CN" dirty="0"/>
              <a:t>1</a:t>
            </a:r>
            <a:r>
              <a:rPr lang="zh-CN" altLang="en-US" dirty="0"/>
              <a:t>，做</a:t>
            </a:r>
            <a:r>
              <a:rPr lang="en-US" altLang="zh-CN" dirty="0"/>
              <a:t>sigmoid</a:t>
            </a:r>
            <a:r>
              <a:rPr lang="zh-CN" altLang="en-US" dirty="0"/>
              <a:t>激活得到生成的图像。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49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首先展示的是三种</a:t>
            </a:r>
            <a:r>
              <a:rPr lang="en-US" altLang="zh-CN" dirty="0"/>
              <a:t>GAN</a:t>
            </a:r>
            <a:r>
              <a:rPr lang="zh-CN" altLang="en-US" dirty="0"/>
              <a:t>生成过程演变的示意，除了必要的修改，其他参数相同，可以发现从左到右生成的效果依次变好。这是一种直观的感受，下面进行具体的比较。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05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在训练的过程中，每隔一段时间都输出一张生成的样例，同时记录时间。</a:t>
            </a:r>
            <a:endParaRPr lang="en-US" altLang="zh-CN" dirty="0"/>
          </a:p>
          <a:p>
            <a:r>
              <a:rPr lang="en-US" altLang="zh-CN" dirty="0"/>
              <a:t>DCGAN</a:t>
            </a:r>
            <a:r>
              <a:rPr lang="zh-CN" altLang="en-US" dirty="0"/>
              <a:t>的训练过程，在第</a:t>
            </a:r>
            <a:r>
              <a:rPr lang="en-US" altLang="zh-CN" dirty="0"/>
              <a:t>800</a:t>
            </a:r>
            <a:r>
              <a:rPr lang="zh-CN" altLang="en-US" dirty="0"/>
              <a:t>次迭代、耗时</a:t>
            </a:r>
            <a:r>
              <a:rPr lang="en-US" altLang="zh-CN" dirty="0"/>
              <a:t>184</a:t>
            </a:r>
            <a:r>
              <a:rPr lang="zh-CN" altLang="en-US" dirty="0"/>
              <a:t>秒的时候生成的图像可以辨认大部分，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但是继续训练效果并没有变得更好，甚至在之后出现图案消失，因为</a:t>
            </a:r>
            <a:r>
              <a:rPr lang="en-US" altLang="zh-CN" dirty="0"/>
              <a:t>800</a:t>
            </a:r>
            <a:r>
              <a:rPr lang="zh-CN" altLang="en-US" dirty="0"/>
              <a:t>次之后从损失函数的变化可以看到，判别器的损失函数不再降低，继续训练生成器梯度不稳定。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56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WDCGAN</a:t>
            </a:r>
            <a:r>
              <a:rPr lang="zh-CN" altLang="en-US" dirty="0"/>
              <a:t>和</a:t>
            </a:r>
            <a:r>
              <a:rPr lang="en-US" altLang="zh-CN" dirty="0"/>
              <a:t>DCGAN</a:t>
            </a:r>
            <a:r>
              <a:rPr lang="zh-CN" altLang="en-US" dirty="0"/>
              <a:t>达到同样的效果时，因为收敛速度更快，前者用时只是后者的</a:t>
            </a:r>
            <a:r>
              <a:rPr lang="en-US" altLang="zh-CN" dirty="0"/>
              <a:t>40%</a:t>
            </a:r>
            <a:r>
              <a:rPr lang="zh-CN" altLang="en-US" dirty="0"/>
              <a:t>左右，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并且，在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次迭代、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，生成的图像相比之前效果更好。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02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再进一步优化的，时间在此基础上提升了</a:t>
            </a:r>
            <a:r>
              <a:rPr lang="en-US" altLang="zh-CN" dirty="0"/>
              <a:t>20%</a:t>
            </a:r>
            <a:r>
              <a:rPr lang="zh-CN" altLang="en-US" dirty="0"/>
              <a:t>，相比全连接</a:t>
            </a:r>
            <a:r>
              <a:rPr lang="en-US" altLang="zh-CN" dirty="0"/>
              <a:t>Wasserstein GAN</a:t>
            </a:r>
            <a:r>
              <a:rPr lang="zh-CN" altLang="en-US" dirty="0"/>
              <a:t>只能生成一些相似的图案，可以弥补多样性不足的问题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732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CelebA</a:t>
            </a:r>
            <a:r>
              <a:rPr lang="zh-CN" altLang="en-US" dirty="0"/>
              <a:t>数据集是一个非常庞大的人脸数据集，超过</a:t>
            </a:r>
            <a:r>
              <a:rPr lang="en-US" altLang="zh-CN" dirty="0"/>
              <a:t>20</a:t>
            </a:r>
            <a:r>
              <a:rPr lang="zh-CN" altLang="en-US" dirty="0"/>
              <a:t>万张人脸的图片。下面的实验将是在这个数据集上进行，主要针对空间占用和图像噪点进行优化，同时训练速度也大有提升。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报告分为五个部分，第一部分介绍相关背景，第二部分概述优化方案，三四部分针对不同的方向用实验检验优化，最后是总结。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292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考虑时间因素，使用</a:t>
            </a:r>
            <a:r>
              <a:rPr lang="en-US" altLang="zh-CN" dirty="0"/>
              <a:t>DCGAN</a:t>
            </a:r>
            <a:r>
              <a:rPr lang="zh-CN" altLang="en-US" dirty="0"/>
              <a:t>的生成模型就不做讲述。这一部分描述全连接网络下的</a:t>
            </a:r>
            <a:r>
              <a:rPr lang="en-US" altLang="zh-CN" dirty="0"/>
              <a:t>Wasserstein GAN</a:t>
            </a:r>
            <a:r>
              <a:rPr lang="zh-CN" altLang="en-US" dirty="0"/>
              <a:t>以及优化。一个简单的全连接的生成对抗网络如图所示，生成器输入一个噪声向量，经过全连接、激活、全连接、激活得到结果。</a:t>
            </a:r>
            <a:endParaRPr lang="en-US" altLang="zh-CN" dirty="0"/>
          </a:p>
          <a:p>
            <a:r>
              <a:rPr lang="zh-CN" altLang="en-US" dirty="0"/>
              <a:t>判别网络也很简单，输入的图像转化成一个一维的向量之后做全连接、激活，最后全连接到一个神经元输出。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772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全连接会产生许多噪点，并且训练的速度很慢，所以做了一些优化，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判别器不变，生成器去掉中间的全连接，改为卷积，修改后的网络为，噪声向量经过全连接、激活、重排列后做卷积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最后用</a:t>
            </a:r>
            <a:r>
              <a:rPr lang="en-US" altLang="zh-CN" dirty="0"/>
              <a:t>sigmoid</a:t>
            </a:r>
            <a:r>
              <a:rPr lang="zh-CN" altLang="en-US" dirty="0"/>
              <a:t>激活，得到</a:t>
            </a:r>
            <a:r>
              <a:rPr lang="en-US" altLang="zh-CN" dirty="0"/>
              <a:t>128</a:t>
            </a:r>
            <a:r>
              <a:rPr lang="zh-CN" altLang="en-US" dirty="0"/>
              <a:t>*</a:t>
            </a:r>
            <a:r>
              <a:rPr lang="en-US" altLang="zh-CN" dirty="0"/>
              <a:t>128</a:t>
            </a:r>
            <a:r>
              <a:rPr lang="zh-CN" altLang="en-US" dirty="0"/>
              <a:t>的三通道真彩图。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原来的</a:t>
            </a:r>
            <a:r>
              <a:rPr lang="en-US" altLang="zh-CN" dirty="0"/>
              <a:t>WGAN</a:t>
            </a:r>
            <a:r>
              <a:rPr lang="zh-CN" altLang="en-US" dirty="0"/>
              <a:t>参数个数足有</a:t>
            </a:r>
            <a:r>
              <a:rPr lang="en-US" altLang="zh-CN" dirty="0"/>
              <a:t>2500</a:t>
            </a:r>
            <a:r>
              <a:rPr lang="zh-CN" altLang="en-US" dirty="0"/>
              <a:t>万多，修改后的是</a:t>
            </a:r>
            <a:r>
              <a:rPr lang="en-US" altLang="zh-CN" dirty="0"/>
              <a:t>845</a:t>
            </a:r>
            <a:r>
              <a:rPr lang="zh-CN" altLang="en-US" dirty="0"/>
              <a:t>万，并且，若是使用反卷积，空间的消耗还将进一步减少。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809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两次实验都生成了</a:t>
            </a:r>
            <a:r>
              <a:rPr lang="en-US" altLang="zh-CN" dirty="0"/>
              <a:t>100</a:t>
            </a:r>
            <a:r>
              <a:rPr lang="zh-CN" altLang="en-US" dirty="0"/>
              <a:t>张，从变化过程能看到前者训练的较快，但是实际上，它们都训练了</a:t>
            </a:r>
            <a:r>
              <a:rPr lang="en-US" altLang="zh-CN" dirty="0"/>
              <a:t>1000</a:t>
            </a:r>
            <a:r>
              <a:rPr lang="zh-CN" altLang="en-US" dirty="0"/>
              <a:t>次，每次训练的数据规模相同，学习率等参数也相同，前者用时</a:t>
            </a:r>
            <a:r>
              <a:rPr lang="en-US" altLang="zh-CN" dirty="0"/>
              <a:t>1274</a:t>
            </a:r>
            <a:r>
              <a:rPr lang="zh-CN" altLang="en-US" dirty="0"/>
              <a:t>秒，后者只有</a:t>
            </a:r>
            <a:r>
              <a:rPr lang="en-US" altLang="zh-CN" dirty="0"/>
              <a:t>298</a:t>
            </a:r>
            <a:r>
              <a:rPr lang="zh-CN" altLang="en-US" dirty="0"/>
              <a:t>秒。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从生成的图像来看，后者也比前者更细腻，噪点更少。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93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读</a:t>
            </a:r>
            <a:r>
              <a:rPr lang="en-US" altLang="zh-CN" dirty="0"/>
              <a:t>PPT</a:t>
            </a:r>
            <a:r>
              <a:rPr lang="zh-CN" altLang="en-US" dirty="0"/>
              <a:t>，</a:t>
            </a:r>
            <a:r>
              <a:rPr lang="en-US" altLang="zh-CN" dirty="0"/>
              <a:t>【</a:t>
            </a:r>
            <a:r>
              <a:rPr lang="zh-CN" altLang="en-US" dirty="0"/>
              <a:t>此外还去实验了</a:t>
            </a:r>
            <a:r>
              <a:rPr lang="en-US" altLang="zh-CN" dirty="0"/>
              <a:t>WGAN-GP</a:t>
            </a:r>
            <a:r>
              <a:rPr lang="zh-CN" altLang="en-US" dirty="0"/>
              <a:t>，一个作者改进的版本，但是在图像生成上，不如本人采用的优化方案。其他工作还包括使用局部卷积网络进行生成、采用拉普拉斯优化、学习其他类型的</a:t>
            </a:r>
            <a:r>
              <a:rPr lang="en-US" altLang="zh-CN" dirty="0"/>
              <a:t>GAN</a:t>
            </a:r>
            <a:r>
              <a:rPr lang="zh-CN" altLang="en-US" dirty="0"/>
              <a:t>并尝试其中的优化方案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本学期从入门到毕设，所做的工作还有很多，收获颇丰，谢谢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13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首先第一部分，背景介绍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8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生成对抗网络是一种对抗训练的生成模型，包含生成器和判别器两个部分。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训练判别器的时候，保持生成器的参数不变化，输入噪声向量</a:t>
            </a:r>
            <a:r>
              <a:rPr lang="en-US" altLang="zh-CN" dirty="0"/>
              <a:t>z</a:t>
            </a:r>
            <a:r>
              <a:rPr lang="zh-CN" altLang="en-US" dirty="0"/>
              <a:t>和真实数据</a:t>
            </a:r>
            <a:r>
              <a:rPr lang="en-US" altLang="zh-CN" dirty="0"/>
              <a:t>real data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real</a:t>
            </a:r>
            <a:r>
              <a:rPr lang="zh-CN" altLang="en-US" dirty="0"/>
              <a:t>，分别计算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0</a:t>
            </a:r>
            <a:r>
              <a:rPr lang="zh-CN" altLang="en-US" dirty="0"/>
              <a:t>的交叉熵、</a:t>
            </a:r>
            <a:r>
              <a:rPr lang="en-US" altLang="zh-CN" dirty="0"/>
              <a:t>real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的交叉熵，两者相加得到判别器的损失函数。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训练生成器的时候，保持判别器的参数不变化，输入</a:t>
            </a:r>
            <a:r>
              <a:rPr lang="en-US" altLang="zh-CN" dirty="0"/>
              <a:t>z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，计算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的交叉熵，作为生成器的损失函数。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两个网络在对抗训练中进化。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1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那么，</a:t>
            </a:r>
            <a:r>
              <a:rPr lang="en-US" altLang="zh-CN" dirty="0"/>
              <a:t>Wasserstein GAN</a:t>
            </a:r>
            <a:r>
              <a:rPr lang="zh-CN" altLang="en-US" dirty="0"/>
              <a:t>与原始</a:t>
            </a:r>
            <a:r>
              <a:rPr lang="en-US" altLang="zh-CN" dirty="0"/>
              <a:t>GAN</a:t>
            </a:r>
            <a:r>
              <a:rPr lang="zh-CN" altLang="en-US" dirty="0"/>
              <a:t>的区别，一处是在损失函数的计算方式，在去掉了判别器最后一层的</a:t>
            </a:r>
            <a:r>
              <a:rPr lang="en-US" altLang="zh-CN" dirty="0"/>
              <a:t>sigmoid</a:t>
            </a:r>
            <a:r>
              <a:rPr lang="zh-CN" altLang="en-US" dirty="0"/>
              <a:t>激活之后，由计算交叉熵变成了计算均值的差和相反数。在用梯度下降的方法最小化损失函数的时候，不使用基于动量的方法。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判别器的某一次网络参数的权重分布假设是这样，做</a:t>
            </a:r>
            <a:r>
              <a:rPr lang="en-US" altLang="zh-CN" dirty="0"/>
              <a:t>clip</a:t>
            </a:r>
            <a:r>
              <a:rPr lang="zh-CN" altLang="en-US" dirty="0"/>
              <a:t>，将权重限制到</a:t>
            </a:r>
            <a:r>
              <a:rPr lang="en-US" altLang="zh-CN" dirty="0"/>
              <a:t>[-</a:t>
            </a:r>
            <a:r>
              <a:rPr lang="en-US" altLang="zh-CN" dirty="0" err="1"/>
              <a:t>c,c</a:t>
            </a:r>
            <a:r>
              <a:rPr lang="en-US" altLang="zh-CN" dirty="0"/>
              <a:t>]</a:t>
            </a:r>
            <a:r>
              <a:rPr lang="zh-CN" altLang="en-US" dirty="0"/>
              <a:t>之间，超过范围的给限制到范围内。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0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GAN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的应用由很多，比如：单图像超分辨率：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SRGAN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效果优于传统的方法。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/>
              <a:t>比如，交互式图像生成：</a:t>
            </a:r>
            <a:r>
              <a:rPr lang="en-US" altLang="zh-CN" dirty="0" err="1"/>
              <a:t>iGAN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>
                <a:effectLst/>
              </a:rPr>
              <a:t>还有图像语义分割、视频自动生成等。</a:t>
            </a:r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29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然而设想很好的</a:t>
            </a:r>
            <a:r>
              <a:rPr lang="en-US" altLang="zh-CN" dirty="0"/>
              <a:t>GAN</a:t>
            </a:r>
            <a:r>
              <a:rPr lang="zh-CN" altLang="en-US" dirty="0"/>
              <a:t>存在一些问题：比如判别器越好，生成器梯度消失越严重，还有梯度不稳定、多样性不足等。</a:t>
            </a:r>
            <a:r>
              <a:rPr lang="en-US" altLang="zh-CN" dirty="0"/>
              <a:t>Wasserstein GAN</a:t>
            </a:r>
            <a:r>
              <a:rPr lang="zh-CN" altLang="en-US" dirty="0"/>
              <a:t>相比传统</a:t>
            </a:r>
            <a:r>
              <a:rPr lang="en-US" altLang="zh-CN" dirty="0"/>
              <a:t>GAN</a:t>
            </a:r>
            <a:r>
              <a:rPr lang="zh-CN" altLang="en-US" dirty="0"/>
              <a:t>，优势在于训练更稳定，简单的全连接即可训练。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69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接下来，第二部分概述优化方案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07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在实验中发现</a:t>
            </a:r>
            <a:r>
              <a:rPr lang="en-US" altLang="zh-CN" dirty="0"/>
              <a:t>Wasserstein GAN</a:t>
            </a:r>
            <a:r>
              <a:rPr lang="zh-CN" altLang="en-US" dirty="0"/>
              <a:t>存在一些问题：包括多样性还是和网络结构的关系更大，</a:t>
            </a:r>
            <a:r>
              <a:rPr lang="en-US" altLang="zh-CN" dirty="0"/>
              <a:t>clip</a:t>
            </a:r>
            <a:r>
              <a:rPr lang="zh-CN" altLang="en-US" dirty="0"/>
              <a:t>难以设定，会使每个</a:t>
            </a:r>
            <a:r>
              <a:rPr lang="en-US" altLang="zh-CN" dirty="0"/>
              <a:t>batch</a:t>
            </a:r>
            <a:r>
              <a:rPr lang="zh-CN" altLang="en-US" dirty="0"/>
              <a:t>的训练变慢，使用全连接时图像有很多噪点，并且空间开销大，对于成熟网络的效果提升并不明显。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28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5" y="2128078"/>
            <a:ext cx="8084655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2" y="-4768555"/>
            <a:ext cx="9526783" cy="8018067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8" y="5313871"/>
            <a:ext cx="9526783" cy="8018067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5" y="4033470"/>
            <a:ext cx="8084655" cy="588643"/>
          </a:xfrm>
          <a:prstGeom prst="rect">
            <a:avLst/>
          </a:prstGeom>
        </p:spPr>
        <p:txBody>
          <a:bodyPr anchor="t"/>
          <a:lstStyle>
            <a:lvl1pPr marL="285744" indent="-285744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0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9" y="16937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9" y="3093408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0" y="449301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3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53768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58045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1" y="362322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5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1" y="466599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5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2031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1121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302105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930013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83896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7793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168835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259731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50626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4179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4" y="53269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5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毕业设计答辩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828230"/>
          </a:xfrm>
        </p:spPr>
        <p:txBody>
          <a:bodyPr/>
          <a:lstStyle/>
          <a:p>
            <a:r>
              <a:rPr kumimoji="1" lang="zh-CN" altLang="en-US" sz="3600" dirty="0"/>
              <a:t>深度卷积生成对抗网络优化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4" y="3998068"/>
            <a:ext cx="8084655" cy="2143240"/>
          </a:xfrm>
        </p:spPr>
        <p:txBody>
          <a:bodyPr/>
          <a:lstStyle/>
          <a:p>
            <a:r>
              <a:rPr kumimoji="1" lang="zh-CN" altLang="en-US" sz="2400" dirty="0"/>
              <a:t>答辩人：王悦</a:t>
            </a:r>
            <a:endParaRPr kumimoji="1" lang="en-US" altLang="zh-CN" sz="2400" dirty="0"/>
          </a:p>
          <a:p>
            <a:r>
              <a:rPr kumimoji="1" lang="zh-CN" altLang="en-US" sz="2400" dirty="0"/>
              <a:t>学号：</a:t>
            </a:r>
            <a:r>
              <a:rPr kumimoji="1" lang="en-US" altLang="zh-CN" sz="2400" dirty="0"/>
              <a:t>PB13011058</a:t>
            </a:r>
            <a:endParaRPr kumimoji="1" lang="zh-CN" altLang="en-US" sz="2400" dirty="0"/>
          </a:p>
          <a:p>
            <a:r>
              <a:rPr kumimoji="1" lang="zh-CN" altLang="en-US" sz="2400" dirty="0"/>
              <a:t>指导老师：张信明 教授</a:t>
            </a:r>
          </a:p>
          <a:p>
            <a:r>
              <a:rPr kumimoji="1" lang="zh-CN" altLang="en-US" sz="2400" dirty="0"/>
              <a:t>院系：计算机科学与技术学院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9753635" y="79478"/>
            <a:ext cx="2316884" cy="376764"/>
            <a:chOff x="2354095" y="70708"/>
            <a:chExt cx="9142492" cy="148672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0816" y="304799"/>
              <a:ext cx="7655771" cy="10185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095" y="70708"/>
              <a:ext cx="1486722" cy="1486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结合卷积网络进行优化</a:t>
            </a:r>
          </a:p>
        </p:txBody>
      </p:sp>
      <p:sp>
        <p:nvSpPr>
          <p:cNvPr id="35" name="矩形 34"/>
          <p:cNvSpPr/>
          <p:nvPr/>
        </p:nvSpPr>
        <p:spPr>
          <a:xfrm>
            <a:off x="2009334" y="1748618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生成器使用反卷积来扩充数据，判别器使用卷积来提取特征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09334" y="2776751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针对图像生成，生成器的输出使用</a:t>
            </a:r>
            <a:r>
              <a:rPr kumimoji="1" lang="en-US" altLang="zh-CN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sigmoid</a:t>
            </a: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激活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09334" y="3804884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更改</a:t>
            </a:r>
            <a:r>
              <a:rPr kumimoji="1" lang="en-US" altLang="zh-CN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切片操作的方式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09334" y="4833017"/>
            <a:ext cx="9180636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增加生成器的训练次数，提升训练速度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9334" y="5861150"/>
            <a:ext cx="9180636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生成器最后增加一个卷积层，平滑噪点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8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1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优化的效果</a:t>
            </a:r>
          </a:p>
        </p:txBody>
      </p:sp>
      <p:sp>
        <p:nvSpPr>
          <p:cNvPr id="4" name="矩形 3"/>
          <p:cNvSpPr/>
          <p:nvPr/>
        </p:nvSpPr>
        <p:spPr>
          <a:xfrm>
            <a:off x="2009334" y="1954358"/>
            <a:ext cx="91806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训练速度提升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09334" y="2658641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范围的设置较容易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09334" y="3362924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空间开销大大减少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09334" y="4063394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图像噪点较少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9334" y="4763864"/>
            <a:ext cx="91806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在使用</a:t>
            </a: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DCGAN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等成熟的图像生成对抗网络的网络结构后，多样性不足的问题得到解决，图像生成的效果相比较简单网络有明显进步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4640704" y="660100"/>
            <a:ext cx="2910592" cy="2373032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038998" y="3033132"/>
            <a:ext cx="4114004" cy="825190"/>
          </a:xfrm>
        </p:spPr>
        <p:txBody>
          <a:bodyPr/>
          <a:lstStyle/>
          <a:p>
            <a:r>
              <a:rPr kumimoji="1" lang="zh-CN" altLang="en-US" dirty="0"/>
              <a:t>在验证码数据集上的实验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>
          <a:xfrm>
            <a:off x="599291" y="1513114"/>
            <a:ext cx="3003882" cy="4512088"/>
            <a:chOff x="599291" y="1513114"/>
            <a:chExt cx="3003882" cy="4512088"/>
          </a:xfrm>
        </p:grpSpPr>
        <p:sp>
          <p:nvSpPr>
            <p:cNvPr id="6" name="流程图: 数据 5"/>
            <p:cNvSpPr/>
            <p:nvPr/>
          </p:nvSpPr>
          <p:spPr>
            <a:xfrm>
              <a:off x="1600198" y="1513114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599291" y="1970230"/>
              <a:ext cx="3003882" cy="4054972"/>
              <a:chOff x="599291" y="1970230"/>
              <a:chExt cx="3003882" cy="4054972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616205" y="1970230"/>
                <a:ext cx="2986968" cy="1360715"/>
                <a:chOff x="616205" y="1970230"/>
                <a:chExt cx="2986968" cy="1360715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616205" y="1970230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20</a:t>
                  </a:r>
                  <a:r>
                    <a:rPr kumimoji="1" lang="zh-CN" altLang="en-US" dirty="0"/>
                    <a:t>个</a:t>
                  </a:r>
                  <a:r>
                    <a:rPr kumimoji="1" lang="en-US" altLang="zh-CN" dirty="0"/>
                    <a:t>5</a:t>
                  </a:r>
                  <a:r>
                    <a:rPr kumimoji="1" lang="zh-CN" altLang="en-US" dirty="0"/>
                    <a:t>*</a:t>
                  </a:r>
                  <a:r>
                    <a:rPr kumimoji="1" lang="en-US" altLang="zh-CN" dirty="0"/>
                    <a:t>5</a:t>
                  </a:r>
                  <a:r>
                    <a:rPr kumimoji="1" lang="zh-CN" altLang="en-US" dirty="0"/>
                    <a:t>的卷积核</a:t>
                  </a:r>
                </a:p>
              </p:txBody>
            </p:sp>
            <p:cxnSp>
              <p:nvCxnSpPr>
                <p:cNvPr id="10" name="直接连接符 9"/>
                <p:cNvCxnSpPr>
                  <a:cxnSpLocks/>
                  <a:stCxn id="5" idx="3"/>
                </p:cNvCxnSpPr>
                <p:nvPr/>
              </p:nvCxnSpPr>
              <p:spPr>
                <a:xfrm>
                  <a:off x="1611086" y="2389372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>
                  <a:cxnSpLocks/>
                </p:cNvCxnSpPr>
                <p:nvPr/>
              </p:nvCxnSpPr>
              <p:spPr>
                <a:xfrm flipH="1">
                  <a:off x="2607129" y="1970230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图: 数据 16"/>
                <p:cNvSpPr/>
                <p:nvPr/>
              </p:nvSpPr>
              <p:spPr>
                <a:xfrm>
                  <a:off x="1600198" y="2873829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16*16*20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56" name="组合 155"/>
              <p:cNvGrpSpPr/>
              <p:nvPr/>
            </p:nvGrpSpPr>
            <p:grpSpPr>
              <a:xfrm>
                <a:off x="599291" y="3330945"/>
                <a:ext cx="3003881" cy="1355314"/>
                <a:chOff x="599291" y="3330945"/>
                <a:chExt cx="3003881" cy="1355314"/>
              </a:xfrm>
            </p:grpSpPr>
            <p:cxnSp>
              <p:nvCxnSpPr>
                <p:cNvPr id="23" name="直接箭头连接符 22"/>
                <p:cNvCxnSpPr>
                  <a:cxnSpLocks/>
                </p:cNvCxnSpPr>
                <p:nvPr/>
              </p:nvCxnSpPr>
              <p:spPr>
                <a:xfrm flipH="1">
                  <a:off x="2607130" y="3330945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流程图: 数据 23"/>
                <p:cNvSpPr/>
                <p:nvPr/>
              </p:nvSpPr>
              <p:spPr>
                <a:xfrm>
                  <a:off x="1600197" y="4229143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16*16*20</a:t>
                  </a:r>
                  <a:endParaRPr kumimoji="1" lang="zh-CN" altLang="en-US" dirty="0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599291" y="3336346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err="1"/>
                    <a:t>ReLU</a:t>
                  </a:r>
                  <a:endParaRPr kumimoji="1" lang="en-US" altLang="zh-CN" dirty="0"/>
                </a:p>
                <a:p>
                  <a:pPr algn="ctr"/>
                  <a:r>
                    <a:rPr kumimoji="1" lang="zh-CN" altLang="en-US" dirty="0"/>
                    <a:t>激活</a:t>
                  </a:r>
                </a:p>
              </p:txBody>
            </p:sp>
            <p:cxnSp>
              <p:nvCxnSpPr>
                <p:cNvPr id="26" name="直接连接符 25"/>
                <p:cNvCxnSpPr>
                  <a:cxnSpLocks/>
                  <a:stCxn id="25" idx="3"/>
                </p:cNvCxnSpPr>
                <p:nvPr/>
              </p:nvCxnSpPr>
              <p:spPr>
                <a:xfrm>
                  <a:off x="1594172" y="3755488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组合 156"/>
              <p:cNvGrpSpPr/>
              <p:nvPr/>
            </p:nvGrpSpPr>
            <p:grpSpPr>
              <a:xfrm>
                <a:off x="599291" y="4669888"/>
                <a:ext cx="3003881" cy="1355314"/>
                <a:chOff x="599291" y="4669888"/>
                <a:chExt cx="3003881" cy="1355314"/>
              </a:xfrm>
            </p:grpSpPr>
            <p:cxnSp>
              <p:nvCxnSpPr>
                <p:cNvPr id="27" name="直接箭头连接符 26"/>
                <p:cNvCxnSpPr>
                  <a:cxnSpLocks/>
                </p:cNvCxnSpPr>
                <p:nvPr/>
              </p:nvCxnSpPr>
              <p:spPr>
                <a:xfrm flipH="1">
                  <a:off x="2607130" y="4669888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流程图: 数据 27"/>
                <p:cNvSpPr/>
                <p:nvPr/>
              </p:nvSpPr>
              <p:spPr>
                <a:xfrm>
                  <a:off x="1600197" y="5568086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8*8*20</a:t>
                  </a:r>
                  <a:endParaRPr kumimoji="1" lang="zh-CN" altLang="en-US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599291" y="4675289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2</a:t>
                  </a:r>
                  <a:r>
                    <a:rPr kumimoji="1" lang="zh-CN" altLang="en-US" dirty="0"/>
                    <a:t>*</a:t>
                  </a:r>
                  <a:r>
                    <a:rPr kumimoji="1" lang="en-US" altLang="zh-CN" dirty="0"/>
                    <a:t>2</a:t>
                  </a:r>
                  <a:r>
                    <a:rPr kumimoji="1" lang="zh-CN" altLang="en-US" dirty="0"/>
                    <a:t>的</a:t>
                  </a:r>
                  <a:endParaRPr kumimoji="1" lang="en-US" altLang="zh-CN" dirty="0"/>
                </a:p>
                <a:p>
                  <a:pPr algn="ctr"/>
                  <a:r>
                    <a:rPr kumimoji="1" lang="en-US" altLang="zh-CN" dirty="0"/>
                    <a:t>max pool</a:t>
                  </a:r>
                  <a:endParaRPr kumimoji="1" lang="zh-CN" altLang="en-US" dirty="0"/>
                </a:p>
              </p:txBody>
            </p:sp>
            <p:cxnSp>
              <p:nvCxnSpPr>
                <p:cNvPr id="30" name="直接连接符 29"/>
                <p:cNvCxnSpPr>
                  <a:cxnSpLocks/>
                  <a:stCxn id="29" idx="3"/>
                </p:cNvCxnSpPr>
                <p:nvPr/>
              </p:nvCxnSpPr>
              <p:spPr>
                <a:xfrm>
                  <a:off x="1594172" y="5094431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1" name="组合 170"/>
          <p:cNvGrpSpPr/>
          <p:nvPr/>
        </p:nvGrpSpPr>
        <p:grpSpPr>
          <a:xfrm>
            <a:off x="617326" y="1960070"/>
            <a:ext cx="3003881" cy="4049697"/>
            <a:chOff x="599292" y="6031874"/>
            <a:chExt cx="3003881" cy="4049697"/>
          </a:xfrm>
        </p:grpSpPr>
        <p:grpSp>
          <p:nvGrpSpPr>
            <p:cNvPr id="158" name="组合 157"/>
            <p:cNvGrpSpPr/>
            <p:nvPr/>
          </p:nvGrpSpPr>
          <p:grpSpPr>
            <a:xfrm>
              <a:off x="599292" y="6031874"/>
              <a:ext cx="3003881" cy="1355314"/>
              <a:chOff x="599292" y="6031874"/>
              <a:chExt cx="3003881" cy="1355314"/>
            </a:xfrm>
          </p:grpSpPr>
          <p:cxnSp>
            <p:nvCxnSpPr>
              <p:cNvPr id="31" name="直接箭头连接符 30"/>
              <p:cNvCxnSpPr>
                <a:cxnSpLocks/>
              </p:cNvCxnSpPr>
              <p:nvPr/>
            </p:nvCxnSpPr>
            <p:spPr>
              <a:xfrm flipH="1">
                <a:off x="2607131" y="6031874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流程图: 数据 31"/>
              <p:cNvSpPr/>
              <p:nvPr/>
            </p:nvSpPr>
            <p:spPr>
              <a:xfrm>
                <a:off x="1600198" y="6930072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4*4*50</a:t>
                </a:r>
                <a:endParaRPr kumimoji="1" lang="zh-CN" altLang="en-US" dirty="0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99292" y="6037275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50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34" name="直接连接符 33"/>
              <p:cNvCxnSpPr>
                <a:cxnSpLocks/>
                <a:stCxn id="33" idx="3"/>
              </p:cNvCxnSpPr>
              <p:nvPr/>
            </p:nvCxnSpPr>
            <p:spPr>
              <a:xfrm>
                <a:off x="1594173" y="6456417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组合 158"/>
            <p:cNvGrpSpPr/>
            <p:nvPr/>
          </p:nvGrpSpPr>
          <p:grpSpPr>
            <a:xfrm>
              <a:off x="599292" y="7387188"/>
              <a:ext cx="3003881" cy="1355314"/>
              <a:chOff x="599292" y="7387188"/>
              <a:chExt cx="3003881" cy="1355314"/>
            </a:xfrm>
          </p:grpSpPr>
          <p:cxnSp>
            <p:nvCxnSpPr>
              <p:cNvPr id="59" name="直接箭头连接符 58"/>
              <p:cNvCxnSpPr>
                <a:cxnSpLocks/>
              </p:cNvCxnSpPr>
              <p:nvPr/>
            </p:nvCxnSpPr>
            <p:spPr>
              <a:xfrm flipH="1">
                <a:off x="2607131" y="7387188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流程图: 数据 59"/>
              <p:cNvSpPr/>
              <p:nvPr/>
            </p:nvSpPr>
            <p:spPr>
              <a:xfrm>
                <a:off x="1600198" y="8285386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4*4*50</a:t>
                </a:r>
                <a:endParaRPr kumimoji="1" lang="zh-CN" altLang="en-US" dirty="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99292" y="7392589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激活</a:t>
                </a:r>
              </a:p>
            </p:txBody>
          </p:sp>
          <p:cxnSp>
            <p:nvCxnSpPr>
              <p:cNvPr id="62" name="直接连接符 61"/>
              <p:cNvCxnSpPr>
                <a:cxnSpLocks/>
                <a:stCxn id="61" idx="3"/>
              </p:cNvCxnSpPr>
              <p:nvPr/>
            </p:nvCxnSpPr>
            <p:spPr>
              <a:xfrm>
                <a:off x="1594173" y="7811731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>
              <a:off x="599292" y="8726257"/>
              <a:ext cx="3003881" cy="1355314"/>
              <a:chOff x="599292" y="8726257"/>
              <a:chExt cx="3003881" cy="1355314"/>
            </a:xfrm>
          </p:grpSpPr>
          <p:cxnSp>
            <p:nvCxnSpPr>
              <p:cNvPr id="71" name="直接箭头连接符 70"/>
              <p:cNvCxnSpPr>
                <a:cxnSpLocks/>
              </p:cNvCxnSpPr>
              <p:nvPr/>
            </p:nvCxnSpPr>
            <p:spPr>
              <a:xfrm flipH="1">
                <a:off x="2607131" y="8726257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流程图: 数据 71"/>
              <p:cNvSpPr/>
              <p:nvPr/>
            </p:nvSpPr>
            <p:spPr>
              <a:xfrm>
                <a:off x="1600198" y="9624455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2*2*50</a:t>
                </a:r>
                <a:endParaRPr kumimoji="1"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599292" y="8731658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的</a:t>
                </a:r>
                <a:endParaRPr kumimoji="1" lang="en-US" altLang="zh-CN" dirty="0"/>
              </a:p>
              <a:p>
                <a:pPr algn="ctr"/>
                <a:r>
                  <a:rPr kumimoji="1" lang="en-US" altLang="zh-CN" dirty="0"/>
                  <a:t>max pool</a:t>
                </a:r>
                <a:endParaRPr kumimoji="1" lang="zh-CN" altLang="en-US" dirty="0"/>
              </a:p>
            </p:txBody>
          </p:sp>
          <p:cxnSp>
            <p:nvCxnSpPr>
              <p:cNvPr id="74" name="直接连接符 73"/>
              <p:cNvCxnSpPr>
                <a:cxnSpLocks/>
                <a:stCxn id="73" idx="3"/>
              </p:cNvCxnSpPr>
              <p:nvPr/>
            </p:nvCxnSpPr>
            <p:spPr>
              <a:xfrm>
                <a:off x="1594173" y="9150800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结合深度卷积网络的优化</a:t>
            </a:r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16205" y="900494"/>
            <a:ext cx="5882566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网络结构：根据识别网络构建生成网络和判别网路，首先来看识别所用的网络</a:t>
            </a:r>
          </a:p>
        </p:txBody>
      </p:sp>
      <p:grpSp>
        <p:nvGrpSpPr>
          <p:cNvPr id="172" name="组合 171"/>
          <p:cNvGrpSpPr/>
          <p:nvPr/>
        </p:nvGrpSpPr>
        <p:grpSpPr>
          <a:xfrm>
            <a:off x="340398" y="1957491"/>
            <a:ext cx="3280881" cy="4072612"/>
            <a:chOff x="322292" y="10088243"/>
            <a:chExt cx="3280881" cy="4072612"/>
          </a:xfrm>
        </p:grpSpPr>
        <p:grpSp>
          <p:nvGrpSpPr>
            <p:cNvPr id="161" name="组合 160"/>
            <p:cNvGrpSpPr/>
            <p:nvPr/>
          </p:nvGrpSpPr>
          <p:grpSpPr>
            <a:xfrm>
              <a:off x="322292" y="10088243"/>
              <a:ext cx="3280881" cy="1355314"/>
              <a:chOff x="322292" y="10088243"/>
              <a:chExt cx="3280881" cy="1355314"/>
            </a:xfrm>
          </p:grpSpPr>
          <p:cxnSp>
            <p:nvCxnSpPr>
              <p:cNvPr id="75" name="直接箭头连接符 74"/>
              <p:cNvCxnSpPr>
                <a:cxnSpLocks/>
              </p:cNvCxnSpPr>
              <p:nvPr/>
            </p:nvCxnSpPr>
            <p:spPr>
              <a:xfrm flipH="1">
                <a:off x="2607131" y="1008824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流程图: 数据 75"/>
              <p:cNvSpPr/>
              <p:nvPr/>
            </p:nvSpPr>
            <p:spPr>
              <a:xfrm>
                <a:off x="1600198" y="1098644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1*200</a:t>
                </a:r>
                <a:endParaRPr kumimoji="1" lang="zh-CN" altLang="en-US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322292" y="10093644"/>
                <a:ext cx="1271882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reshape</a:t>
                </a:r>
                <a:endParaRPr kumimoji="1" lang="zh-CN" altLang="en-US" dirty="0"/>
              </a:p>
            </p:txBody>
          </p:sp>
          <p:cxnSp>
            <p:nvCxnSpPr>
              <p:cNvPr id="78" name="直接连接符 77"/>
              <p:cNvCxnSpPr>
                <a:cxnSpLocks/>
                <a:stCxn id="77" idx="3"/>
              </p:cNvCxnSpPr>
              <p:nvPr/>
            </p:nvCxnSpPr>
            <p:spPr>
              <a:xfrm>
                <a:off x="1594174" y="10512786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/>
            <p:cNvGrpSpPr/>
            <p:nvPr/>
          </p:nvGrpSpPr>
          <p:grpSpPr>
            <a:xfrm>
              <a:off x="322292" y="11450228"/>
              <a:ext cx="3280881" cy="1355314"/>
              <a:chOff x="322292" y="11450228"/>
              <a:chExt cx="3280881" cy="1355314"/>
            </a:xfrm>
          </p:grpSpPr>
          <p:cxnSp>
            <p:nvCxnSpPr>
              <p:cNvPr id="79" name="直接箭头连接符 78"/>
              <p:cNvCxnSpPr>
                <a:cxnSpLocks/>
              </p:cNvCxnSpPr>
              <p:nvPr/>
            </p:nvCxnSpPr>
            <p:spPr>
              <a:xfrm flipH="1">
                <a:off x="2607131" y="11450228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流程图: 数据 79"/>
              <p:cNvSpPr/>
              <p:nvPr/>
            </p:nvSpPr>
            <p:spPr>
              <a:xfrm>
                <a:off x="1600198" y="12348426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322292" y="11455629"/>
                <a:ext cx="1271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200*500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82" name="直接连接符 81"/>
              <p:cNvCxnSpPr>
                <a:cxnSpLocks/>
                <a:stCxn id="81" idx="3"/>
              </p:cNvCxnSpPr>
              <p:nvPr/>
            </p:nvCxnSpPr>
            <p:spPr>
              <a:xfrm>
                <a:off x="1594173" y="11874771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/>
            <p:cNvGrpSpPr/>
            <p:nvPr/>
          </p:nvGrpSpPr>
          <p:grpSpPr>
            <a:xfrm>
              <a:off x="599292" y="12805541"/>
              <a:ext cx="3003881" cy="1355314"/>
              <a:chOff x="599292" y="12805541"/>
              <a:chExt cx="3003881" cy="1355314"/>
            </a:xfrm>
          </p:grpSpPr>
          <p:cxnSp>
            <p:nvCxnSpPr>
              <p:cNvPr id="83" name="直接箭头连接符 82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流程图: 数据 83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599292" y="12810942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激活</a:t>
                </a:r>
              </a:p>
            </p:txBody>
          </p:sp>
          <p:cxnSp>
            <p:nvCxnSpPr>
              <p:cNvPr id="86" name="直接连接符 85"/>
              <p:cNvCxnSpPr>
                <a:cxnSpLocks/>
                <a:stCxn id="85" idx="3"/>
              </p:cNvCxnSpPr>
              <p:nvPr/>
            </p:nvCxnSpPr>
            <p:spPr>
              <a:xfrm>
                <a:off x="1594173" y="13230084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3" name="组合 172"/>
          <p:cNvGrpSpPr/>
          <p:nvPr/>
        </p:nvGrpSpPr>
        <p:grpSpPr>
          <a:xfrm>
            <a:off x="340326" y="1969500"/>
            <a:ext cx="3280881" cy="2710754"/>
            <a:chOff x="322292" y="14170343"/>
            <a:chExt cx="3280881" cy="2710754"/>
          </a:xfrm>
        </p:grpSpPr>
        <p:grpSp>
          <p:nvGrpSpPr>
            <p:cNvPr id="164" name="组合 163"/>
            <p:cNvGrpSpPr/>
            <p:nvPr/>
          </p:nvGrpSpPr>
          <p:grpSpPr>
            <a:xfrm>
              <a:off x="322292" y="14170343"/>
              <a:ext cx="3280881" cy="1355314"/>
              <a:chOff x="322292" y="14170343"/>
              <a:chExt cx="3280881" cy="1355314"/>
            </a:xfrm>
          </p:grpSpPr>
          <p:cxnSp>
            <p:nvCxnSpPr>
              <p:cNvPr id="90" name="直接箭头连接符 89"/>
              <p:cNvCxnSpPr>
                <a:cxnSpLocks/>
              </p:cNvCxnSpPr>
              <p:nvPr/>
            </p:nvCxnSpPr>
            <p:spPr>
              <a:xfrm flipH="1">
                <a:off x="2607131" y="1417034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流程图: 数据 90"/>
              <p:cNvSpPr/>
              <p:nvPr/>
            </p:nvSpPr>
            <p:spPr>
              <a:xfrm>
                <a:off x="1600198" y="1506854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  <a:endParaRPr kumimoji="1" lang="zh-CN" altLang="en-US" dirty="0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322292" y="14175744"/>
                <a:ext cx="1271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500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93" name="直接连接符 92"/>
              <p:cNvCxnSpPr>
                <a:cxnSpLocks/>
                <a:stCxn id="92" idx="3"/>
              </p:cNvCxnSpPr>
              <p:nvPr/>
            </p:nvCxnSpPr>
            <p:spPr>
              <a:xfrm>
                <a:off x="1594173" y="14594886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组合 165"/>
            <p:cNvGrpSpPr/>
            <p:nvPr/>
          </p:nvGrpSpPr>
          <p:grpSpPr>
            <a:xfrm>
              <a:off x="447040" y="15525783"/>
              <a:ext cx="3156133" cy="1355314"/>
              <a:chOff x="447040" y="15525783"/>
              <a:chExt cx="3156133" cy="1355314"/>
            </a:xfrm>
          </p:grpSpPr>
          <p:cxnSp>
            <p:nvCxnSpPr>
              <p:cNvPr id="98" name="直接箭头连接符 97"/>
              <p:cNvCxnSpPr>
                <a:cxnSpLocks/>
              </p:cNvCxnSpPr>
              <p:nvPr/>
            </p:nvCxnSpPr>
            <p:spPr>
              <a:xfrm flipH="1">
                <a:off x="2607131" y="1552578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流程图: 数据 98"/>
              <p:cNvSpPr/>
              <p:nvPr/>
            </p:nvSpPr>
            <p:spPr>
              <a:xfrm>
                <a:off x="1600198" y="1642398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y_: 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  <a:endParaRPr kumimoji="1" lang="zh-CN" altLang="en-US" dirty="0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47040" y="15531184"/>
                <a:ext cx="1147133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softmax</a:t>
                </a:r>
                <a:endParaRPr kumimoji="1" lang="zh-CN" altLang="en-US" dirty="0"/>
              </a:p>
            </p:txBody>
          </p:sp>
          <p:cxnSp>
            <p:nvCxnSpPr>
              <p:cNvPr id="101" name="直接连接符 100"/>
              <p:cNvCxnSpPr>
                <a:cxnSpLocks/>
                <a:stCxn id="100" idx="3"/>
              </p:cNvCxnSpPr>
              <p:nvPr/>
            </p:nvCxnSpPr>
            <p:spPr>
              <a:xfrm>
                <a:off x="1594173" y="15950326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组合 166"/>
          <p:cNvGrpSpPr/>
          <p:nvPr/>
        </p:nvGrpSpPr>
        <p:grpSpPr>
          <a:xfrm>
            <a:off x="2619068" y="3348306"/>
            <a:ext cx="3879703" cy="3336585"/>
            <a:chOff x="1812352" y="5849048"/>
            <a:chExt cx="3879703" cy="3336585"/>
          </a:xfrm>
        </p:grpSpPr>
        <p:sp>
          <p:nvSpPr>
            <p:cNvPr id="104" name="流程图: 数据 103"/>
            <p:cNvSpPr/>
            <p:nvPr/>
          </p:nvSpPr>
          <p:spPr>
            <a:xfrm>
              <a:off x="3228253" y="5849048"/>
              <a:ext cx="2463802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y: 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  <p:cxnSp>
          <p:nvCxnSpPr>
            <p:cNvPr id="106" name="连接符: 肘形 105"/>
            <p:cNvCxnSpPr>
              <a:cxnSpLocks/>
              <a:endCxn id="116" idx="1"/>
            </p:cNvCxnSpPr>
            <p:nvPr/>
          </p:nvCxnSpPr>
          <p:spPr>
            <a:xfrm rot="16200000" flipH="1">
              <a:off x="1609875" y="7394944"/>
              <a:ext cx="1536050" cy="1131096"/>
            </a:xfrm>
            <a:prstGeom prst="bentConnector3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/>
            <p:cNvCxnSpPr>
              <a:cxnSpLocks/>
              <a:stCxn id="104" idx="4"/>
              <a:endCxn id="116" idx="1"/>
            </p:cNvCxnSpPr>
            <p:nvPr/>
          </p:nvCxnSpPr>
          <p:spPr>
            <a:xfrm rot="5400000">
              <a:off x="2490625" y="6758987"/>
              <a:ext cx="2422353" cy="1516706"/>
            </a:xfrm>
            <a:prstGeom prst="bentConnector3">
              <a:avLst>
                <a:gd name="adj1" fmla="val 68035"/>
              </a:avLst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 114"/>
            <p:cNvSpPr/>
            <p:nvPr/>
          </p:nvSpPr>
          <p:spPr>
            <a:xfrm>
              <a:off x="2210201" y="7211050"/>
              <a:ext cx="1800432" cy="704242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交叉熵</a:t>
              </a:r>
              <a:endParaRPr kumimoji="1" lang="en-US" altLang="zh-CN" dirty="0"/>
            </a:p>
            <a:p>
              <a:pPr algn="ctr"/>
              <a:r>
                <a:rPr kumimoji="1" lang="en-US" altLang="zh-CN" dirty="0"/>
                <a:t>y * tf.log(y_)</a:t>
              </a:r>
              <a:endParaRPr kumimoji="1" lang="zh-CN" altLang="en-US" dirty="0"/>
            </a:p>
          </p:txBody>
        </p:sp>
        <p:sp>
          <p:nvSpPr>
            <p:cNvPr id="116" name="流程图: 数据 115"/>
            <p:cNvSpPr/>
            <p:nvPr/>
          </p:nvSpPr>
          <p:spPr>
            <a:xfrm>
              <a:off x="1941960" y="87285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loss</a:t>
              </a:r>
              <a:endParaRPr kumimoji="1" lang="zh-CN" altLang="en-US" dirty="0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3420910" y="3576864"/>
            <a:ext cx="4524340" cy="2165267"/>
            <a:chOff x="3420910" y="3576864"/>
            <a:chExt cx="4524340" cy="2165267"/>
          </a:xfrm>
        </p:grpSpPr>
        <p:sp>
          <p:nvSpPr>
            <p:cNvPr id="150" name="流程图: 数据 149"/>
            <p:cNvSpPr/>
            <p:nvPr/>
          </p:nvSpPr>
          <p:spPr>
            <a:xfrm>
              <a:off x="5942275" y="528501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accuarcy</a:t>
              </a:r>
              <a:endParaRPr kumimoji="1" lang="zh-CN" altLang="en-US" dirty="0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3420910" y="3576864"/>
              <a:ext cx="3522853" cy="1708151"/>
              <a:chOff x="3420910" y="3576864"/>
              <a:chExt cx="3522853" cy="1708151"/>
            </a:xfrm>
          </p:grpSpPr>
          <p:cxnSp>
            <p:nvCxnSpPr>
              <p:cNvPr id="133" name="连接符: 肘形 132"/>
              <p:cNvCxnSpPr>
                <a:cxnSpLocks/>
                <a:stCxn id="104" idx="5"/>
                <a:endCxn id="150" idx="1"/>
              </p:cNvCxnSpPr>
              <p:nvPr/>
            </p:nvCxnSpPr>
            <p:spPr>
              <a:xfrm>
                <a:off x="6252391" y="3576864"/>
                <a:ext cx="691372" cy="1708151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连接符: 肘形 152"/>
              <p:cNvCxnSpPr>
                <a:stCxn id="99" idx="5"/>
                <a:endCxn id="150" idx="1"/>
              </p:cNvCxnSpPr>
              <p:nvPr/>
            </p:nvCxnSpPr>
            <p:spPr>
              <a:xfrm>
                <a:off x="3420910" y="4451696"/>
                <a:ext cx="3522853" cy="833319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3" name="文本占位符 1"/>
          <p:cNvSpPr txBox="1">
            <a:spLocks/>
          </p:cNvSpPr>
          <p:nvPr/>
        </p:nvSpPr>
        <p:spPr>
          <a:xfrm>
            <a:off x="7945250" y="708693"/>
            <a:ext cx="3215380" cy="10286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</a:rPr>
              <a:t>实验证明，准确率几乎为</a:t>
            </a:r>
            <a:r>
              <a:rPr lang="en-US" altLang="zh-CN" sz="2000" dirty="0">
                <a:solidFill>
                  <a:srgbClr val="0070C0"/>
                </a:solidFill>
              </a:rPr>
              <a:t>100%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204" name="图片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93" y="1813741"/>
            <a:ext cx="9644617" cy="3231639"/>
          </a:xfrm>
          <a:prstGeom prst="rect">
            <a:avLst/>
          </a:prstGeom>
        </p:spPr>
      </p:pic>
      <p:pic>
        <p:nvPicPr>
          <p:cNvPr id="87" name="图片 8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74" y="5055451"/>
            <a:ext cx="6685336" cy="135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9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0.00013 -0.5909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-0.0013 -0.5914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00013 -0.592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结合深度卷积网络的优化</a:t>
            </a:r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16205" y="911570"/>
            <a:ext cx="5882566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网络结构：根据识别网络构建生成网络和判别网路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30330" y="1632965"/>
            <a:ext cx="3497435" cy="4508836"/>
            <a:chOff x="474730" y="1632965"/>
            <a:chExt cx="3497435" cy="4508836"/>
          </a:xfrm>
        </p:grpSpPr>
        <p:sp>
          <p:nvSpPr>
            <p:cNvPr id="13" name="流程图: 数据 12"/>
            <p:cNvSpPr/>
            <p:nvPr/>
          </p:nvSpPr>
          <p:spPr>
            <a:xfrm>
              <a:off x="1969190" y="163296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16206" y="2090080"/>
              <a:ext cx="3355959" cy="1355314"/>
              <a:chOff x="247214" y="12805541"/>
              <a:chExt cx="3355959" cy="1355314"/>
            </a:xfrm>
          </p:grpSpPr>
          <p:cxnSp>
            <p:nvCxnSpPr>
              <p:cNvPr id="8" name="直接箭头连接符 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流程图: 数据 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128*1024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11" name="直接连接符 10"/>
              <p:cNvCxnSpPr>
                <a:cxnSpLocks/>
                <a:stCxn id="10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608974" y="4786487"/>
              <a:ext cx="3355959" cy="1355314"/>
              <a:chOff x="247214" y="12805541"/>
              <a:chExt cx="3355959" cy="1355314"/>
            </a:xfrm>
          </p:grpSpPr>
          <p:cxnSp>
            <p:nvCxnSpPr>
              <p:cNvPr id="24" name="直接箭头连接符 23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流程图: 数据 24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</p:txBody>
          </p:sp>
          <p:cxnSp>
            <p:nvCxnSpPr>
              <p:cNvPr id="27" name="直接连接符 26"/>
              <p:cNvCxnSpPr>
                <a:cxnSpLocks/>
                <a:stCxn id="26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474730" y="3450903"/>
              <a:ext cx="3490203" cy="1355314"/>
              <a:chOff x="112970" y="12805541"/>
              <a:chExt cx="3490203" cy="1355314"/>
            </a:xfrm>
          </p:grpSpPr>
          <p:cxnSp>
            <p:nvCxnSpPr>
              <p:cNvPr id="47" name="直接箭头连接符 46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流程图: 数据 47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12970" y="12810942"/>
                <a:ext cx="1471044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50" name="直接连接符 49"/>
              <p:cNvCxnSpPr>
                <a:cxnSpLocks/>
                <a:stCxn id="49" idx="3"/>
              </p:cNvCxnSpPr>
              <p:nvPr/>
            </p:nvCxnSpPr>
            <p:spPr>
              <a:xfrm>
                <a:off x="158401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>
            <a:off x="837562" y="2095481"/>
            <a:ext cx="3490203" cy="4056719"/>
            <a:chOff x="5051097" y="1788638"/>
            <a:chExt cx="3490203" cy="4056719"/>
          </a:xfrm>
        </p:grpSpPr>
        <p:grpSp>
          <p:nvGrpSpPr>
            <p:cNvPr id="29" name="组合 28"/>
            <p:cNvGrpSpPr/>
            <p:nvPr/>
          </p:nvGrpSpPr>
          <p:grpSpPr>
            <a:xfrm>
              <a:off x="5107615" y="1788638"/>
              <a:ext cx="3433685" cy="1355314"/>
              <a:chOff x="169488" y="12805541"/>
              <a:chExt cx="3433685" cy="1355314"/>
            </a:xfrm>
          </p:grpSpPr>
          <p:cxnSp>
            <p:nvCxnSpPr>
              <p:cNvPr id="30" name="直接箭头连接符 29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流程图: 数据 30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69488" y="12810942"/>
                <a:ext cx="1424686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1024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33" name="直接连接符 32"/>
              <p:cNvCxnSpPr>
                <a:cxnSpLocks/>
                <a:stCxn id="32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5185341" y="4490043"/>
              <a:ext cx="3355959" cy="1355314"/>
              <a:chOff x="247214" y="12805541"/>
              <a:chExt cx="3355959" cy="1355314"/>
            </a:xfrm>
          </p:grpSpPr>
          <p:cxnSp>
            <p:nvCxnSpPr>
              <p:cNvPr id="37" name="直接箭头连接符 36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流程图: 数据 37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40" name="直接连接符 39"/>
              <p:cNvCxnSpPr>
                <a:cxnSpLocks/>
                <a:stCxn id="39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5051097" y="3134729"/>
              <a:ext cx="3490203" cy="1355314"/>
              <a:chOff x="112970" y="12805541"/>
              <a:chExt cx="3490203" cy="1355314"/>
            </a:xfrm>
          </p:grpSpPr>
          <p:cxnSp>
            <p:nvCxnSpPr>
              <p:cNvPr id="58" name="直接箭头连接符 5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流程图: 数据 5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12970" y="12810942"/>
                <a:ext cx="1471044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61" name="直接连接符 60"/>
              <p:cNvCxnSpPr>
                <a:cxnSpLocks/>
                <a:stCxn id="60" idx="3"/>
              </p:cNvCxnSpPr>
              <p:nvPr/>
            </p:nvCxnSpPr>
            <p:spPr>
              <a:xfrm>
                <a:off x="158401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组合 81"/>
          <p:cNvGrpSpPr/>
          <p:nvPr/>
        </p:nvGrpSpPr>
        <p:grpSpPr>
          <a:xfrm>
            <a:off x="151219" y="2100882"/>
            <a:ext cx="4176546" cy="4082145"/>
            <a:chOff x="7355840" y="1995344"/>
            <a:chExt cx="4176546" cy="4082145"/>
          </a:xfrm>
        </p:grpSpPr>
        <p:grpSp>
          <p:nvGrpSpPr>
            <p:cNvPr id="41" name="组合 40"/>
            <p:cNvGrpSpPr/>
            <p:nvPr/>
          </p:nvGrpSpPr>
          <p:grpSpPr>
            <a:xfrm>
              <a:off x="8176427" y="1995344"/>
              <a:ext cx="3355959" cy="1355314"/>
              <a:chOff x="247214" y="12805541"/>
              <a:chExt cx="3355959" cy="1355314"/>
            </a:xfrm>
          </p:grpSpPr>
          <p:cxnSp>
            <p:nvCxnSpPr>
              <p:cNvPr id="42" name="直接箭头连接符 41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流程图: 数据 42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</a:p>
            </p:txBody>
          </p:sp>
          <p:cxnSp>
            <p:nvCxnSpPr>
              <p:cNvPr id="45" name="直接连接符 44"/>
              <p:cNvCxnSpPr>
                <a:cxnSpLocks/>
                <a:stCxn id="44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7355840" y="3356059"/>
              <a:ext cx="4176546" cy="1355314"/>
              <a:chOff x="-573373" y="12805541"/>
              <a:chExt cx="4176546" cy="1355314"/>
            </a:xfrm>
          </p:grpSpPr>
          <p:cxnSp>
            <p:nvCxnSpPr>
              <p:cNvPr id="65" name="直接箭头连接符 64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流程图: 数据 65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-573373" y="12810942"/>
                <a:ext cx="2167547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反卷积输出深度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cxnSp>
            <p:nvCxnSpPr>
              <p:cNvPr id="68" name="直接连接符 67"/>
              <p:cNvCxnSpPr>
                <a:cxnSpLocks/>
                <a:stCxn id="67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>
              <a:off x="8176427" y="4722175"/>
              <a:ext cx="3355959" cy="1355314"/>
              <a:chOff x="247214" y="12805541"/>
              <a:chExt cx="3355959" cy="1355314"/>
            </a:xfrm>
          </p:grpSpPr>
          <p:cxnSp>
            <p:nvCxnSpPr>
              <p:cNvPr id="71" name="直接箭头连接符 70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流程图: 数据 71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74" name="直接连接符 73"/>
              <p:cNvCxnSpPr>
                <a:cxnSpLocks/>
                <a:stCxn id="73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组合 95"/>
          <p:cNvGrpSpPr/>
          <p:nvPr/>
        </p:nvGrpSpPr>
        <p:grpSpPr>
          <a:xfrm>
            <a:off x="178133" y="2095481"/>
            <a:ext cx="4149632" cy="4076661"/>
            <a:chOff x="5625074" y="1649250"/>
            <a:chExt cx="4149632" cy="4076661"/>
          </a:xfrm>
        </p:grpSpPr>
        <p:grpSp>
          <p:nvGrpSpPr>
            <p:cNvPr id="77" name="组合 76"/>
            <p:cNvGrpSpPr/>
            <p:nvPr/>
          </p:nvGrpSpPr>
          <p:grpSpPr>
            <a:xfrm>
              <a:off x="6418747" y="1649250"/>
              <a:ext cx="3355959" cy="1355314"/>
              <a:chOff x="247214" y="12805541"/>
              <a:chExt cx="3355959" cy="1355314"/>
            </a:xfrm>
          </p:grpSpPr>
          <p:cxnSp>
            <p:nvCxnSpPr>
              <p:cNvPr id="78" name="直接箭头连接符 7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流程图: 数据 7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81" name="直接连接符 80"/>
              <p:cNvCxnSpPr>
                <a:cxnSpLocks/>
                <a:stCxn id="80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3" name="组合 82"/>
            <p:cNvGrpSpPr/>
            <p:nvPr/>
          </p:nvGrpSpPr>
          <p:grpSpPr>
            <a:xfrm>
              <a:off x="5625074" y="3010073"/>
              <a:ext cx="4149632" cy="1355314"/>
              <a:chOff x="-546459" y="12805541"/>
              <a:chExt cx="4149632" cy="1355314"/>
            </a:xfrm>
          </p:grpSpPr>
          <p:cxnSp>
            <p:nvCxnSpPr>
              <p:cNvPr id="84" name="直接箭头连接符 83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流程图: 数据 84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20*20*1</a:t>
                </a:r>
                <a:endParaRPr kumimoji="1" lang="zh-CN" altLang="en-US" dirty="0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-546459" y="12810942"/>
                <a:ext cx="2140633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64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反卷积输出深度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cxnSp>
            <p:nvCxnSpPr>
              <p:cNvPr id="87" name="直接连接符 86"/>
              <p:cNvCxnSpPr>
                <a:cxnSpLocks/>
                <a:stCxn id="86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1" name="组合 90"/>
            <p:cNvGrpSpPr/>
            <p:nvPr/>
          </p:nvGrpSpPr>
          <p:grpSpPr>
            <a:xfrm>
              <a:off x="6418747" y="4370597"/>
              <a:ext cx="3355959" cy="1355314"/>
              <a:chOff x="247214" y="12805541"/>
              <a:chExt cx="3355959" cy="1355314"/>
            </a:xfrm>
          </p:grpSpPr>
          <p:cxnSp>
            <p:nvCxnSpPr>
              <p:cNvPr id="92" name="直接箭头连接符 91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流程图: 数据 92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sigmoid</a:t>
                </a:r>
                <a:endParaRPr kumimoji="1" lang="zh-CN" altLang="en-US" dirty="0"/>
              </a:p>
            </p:txBody>
          </p:sp>
          <p:cxnSp>
            <p:nvCxnSpPr>
              <p:cNvPr id="95" name="直接连接符 94"/>
              <p:cNvCxnSpPr>
                <a:cxnSpLocks/>
                <a:stCxn id="94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组合 129"/>
          <p:cNvGrpSpPr/>
          <p:nvPr/>
        </p:nvGrpSpPr>
        <p:grpSpPr>
          <a:xfrm>
            <a:off x="7514656" y="507114"/>
            <a:ext cx="3368080" cy="5868915"/>
            <a:chOff x="7498472" y="618934"/>
            <a:chExt cx="3368080" cy="5868915"/>
          </a:xfrm>
        </p:grpSpPr>
        <p:grpSp>
          <p:nvGrpSpPr>
            <p:cNvPr id="108" name="组合 107"/>
            <p:cNvGrpSpPr/>
            <p:nvPr/>
          </p:nvGrpSpPr>
          <p:grpSpPr>
            <a:xfrm>
              <a:off x="7505147" y="1076050"/>
              <a:ext cx="3355959" cy="1355314"/>
              <a:chOff x="7404104" y="1380119"/>
              <a:chExt cx="3355959" cy="1355314"/>
            </a:xfrm>
          </p:grpSpPr>
          <p:cxnSp>
            <p:nvCxnSpPr>
              <p:cNvPr id="98" name="直接箭头连接符 9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流程图: 数据 9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64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101" name="直接连接符 100"/>
              <p:cNvCxnSpPr>
                <a:cxnSpLocks/>
                <a:stCxn id="10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07" name="流程图: 数据 106"/>
            <p:cNvSpPr/>
            <p:nvPr/>
          </p:nvSpPr>
          <p:spPr>
            <a:xfrm>
              <a:off x="8863577" y="618934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7498472" y="2431364"/>
              <a:ext cx="3355959" cy="1355314"/>
              <a:chOff x="247214" y="12805541"/>
              <a:chExt cx="3355959" cy="1355314"/>
            </a:xfrm>
          </p:grpSpPr>
          <p:cxnSp>
            <p:nvCxnSpPr>
              <p:cNvPr id="110" name="直接箭头连接符 109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流程图: 数据 110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13" name="直接连接符 112"/>
              <p:cNvCxnSpPr>
                <a:cxnSpLocks/>
                <a:stCxn id="112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组合 118"/>
            <p:cNvGrpSpPr/>
            <p:nvPr/>
          </p:nvGrpSpPr>
          <p:grpSpPr>
            <a:xfrm>
              <a:off x="7498472" y="3777222"/>
              <a:ext cx="3355959" cy="1355314"/>
              <a:chOff x="7404104" y="1380119"/>
              <a:chExt cx="3355959" cy="1355314"/>
            </a:xfrm>
          </p:grpSpPr>
          <p:cxnSp>
            <p:nvCxnSpPr>
              <p:cNvPr id="120" name="直接箭头连接符 11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流程图: 数据 120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123" name="直接连接符 122"/>
              <p:cNvCxnSpPr>
                <a:cxnSpLocks/>
                <a:stCxn id="12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组合 123"/>
            <p:cNvGrpSpPr/>
            <p:nvPr/>
          </p:nvGrpSpPr>
          <p:grpSpPr>
            <a:xfrm>
              <a:off x="7498472" y="5132535"/>
              <a:ext cx="3355959" cy="1355314"/>
              <a:chOff x="7404104" y="1380119"/>
              <a:chExt cx="3355959" cy="1355314"/>
            </a:xfrm>
          </p:grpSpPr>
          <p:cxnSp>
            <p:nvCxnSpPr>
              <p:cNvPr id="125" name="直接箭头连接符 124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流程图: 数据 125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28" name="直接连接符 127"/>
              <p:cNvCxnSpPr>
                <a:cxnSpLocks/>
                <a:stCxn id="127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组合 151"/>
          <p:cNvGrpSpPr/>
          <p:nvPr/>
        </p:nvGrpSpPr>
        <p:grpSpPr>
          <a:xfrm>
            <a:off x="7514656" y="964037"/>
            <a:ext cx="3368998" cy="5393938"/>
            <a:chOff x="4121727" y="1672746"/>
            <a:chExt cx="3368998" cy="5393938"/>
          </a:xfrm>
        </p:grpSpPr>
        <p:grpSp>
          <p:nvGrpSpPr>
            <p:cNvPr id="131" name="组合 130"/>
            <p:cNvGrpSpPr/>
            <p:nvPr/>
          </p:nvGrpSpPr>
          <p:grpSpPr>
            <a:xfrm>
              <a:off x="4134766" y="1672746"/>
              <a:ext cx="3355959" cy="1355314"/>
              <a:chOff x="7404104" y="1380119"/>
              <a:chExt cx="3355959" cy="1355314"/>
            </a:xfrm>
          </p:grpSpPr>
          <p:cxnSp>
            <p:nvCxnSpPr>
              <p:cNvPr id="132" name="直接箭头连接符 13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流程图: 数据 13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</a:p>
            </p:txBody>
          </p:sp>
          <p:cxnSp>
            <p:nvCxnSpPr>
              <p:cNvPr id="135" name="直接连接符 134"/>
              <p:cNvCxnSpPr>
                <a:cxnSpLocks/>
                <a:stCxn id="13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组合 135"/>
            <p:cNvGrpSpPr/>
            <p:nvPr/>
          </p:nvGrpSpPr>
          <p:grpSpPr>
            <a:xfrm>
              <a:off x="4121727" y="3026168"/>
              <a:ext cx="3368998" cy="1355314"/>
              <a:chOff x="7391065" y="1380119"/>
              <a:chExt cx="3368998" cy="1355314"/>
            </a:xfrm>
          </p:grpSpPr>
          <p:cxnSp>
            <p:nvCxnSpPr>
              <p:cNvPr id="137" name="直接箭头连接符 136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流程图: 数据 137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7391065" y="1385520"/>
                <a:ext cx="1359999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3200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140" name="直接连接符 139"/>
              <p:cNvCxnSpPr>
                <a:cxnSpLocks/>
                <a:stCxn id="139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4134766" y="4375998"/>
              <a:ext cx="3355959" cy="1355314"/>
              <a:chOff x="7404104" y="1380119"/>
              <a:chExt cx="3355959" cy="1355314"/>
            </a:xfrm>
          </p:grpSpPr>
          <p:cxnSp>
            <p:nvCxnSpPr>
              <p:cNvPr id="143" name="直接箭头连接符 142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流程图: 数据 143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146" name="直接连接符 145"/>
              <p:cNvCxnSpPr>
                <a:cxnSpLocks/>
                <a:stCxn id="145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4121727" y="5711370"/>
              <a:ext cx="3355959" cy="1355314"/>
              <a:chOff x="7404104" y="1380119"/>
              <a:chExt cx="3355959" cy="1355314"/>
            </a:xfrm>
          </p:grpSpPr>
          <p:cxnSp>
            <p:nvCxnSpPr>
              <p:cNvPr id="148" name="直接箭头连接符 14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流程图: 数据 14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51" name="直接连接符 150"/>
              <p:cNvCxnSpPr>
                <a:cxnSpLocks/>
                <a:stCxn id="15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组合 152"/>
          <p:cNvGrpSpPr/>
          <p:nvPr/>
        </p:nvGrpSpPr>
        <p:grpSpPr>
          <a:xfrm>
            <a:off x="7526777" y="967546"/>
            <a:ext cx="3355959" cy="1355314"/>
            <a:chOff x="7404104" y="1380119"/>
            <a:chExt cx="3355959" cy="1355314"/>
          </a:xfrm>
        </p:grpSpPr>
        <p:cxnSp>
          <p:nvCxnSpPr>
            <p:cNvPr id="154" name="直接箭头连接符 153"/>
            <p:cNvCxnSpPr>
              <a:cxnSpLocks/>
            </p:cNvCxnSpPr>
            <p:nvPr/>
          </p:nvCxnSpPr>
          <p:spPr>
            <a:xfrm flipH="1">
              <a:off x="9764021" y="138011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流程图: 数据 154"/>
            <p:cNvSpPr/>
            <p:nvPr/>
          </p:nvSpPr>
          <p:spPr>
            <a:xfrm>
              <a:off x="8757088" y="22783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7404104" y="1385520"/>
              <a:ext cx="1346960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1024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</a:p>
            <a:p>
              <a:pPr algn="ctr"/>
              <a:r>
                <a:rPr kumimoji="1" lang="zh-CN" altLang="en-US" dirty="0"/>
                <a:t>全连接</a:t>
              </a:r>
            </a:p>
          </p:txBody>
        </p:sp>
        <p:cxnSp>
          <p:nvCxnSpPr>
            <p:cNvPr id="157" name="直接连接符 156"/>
            <p:cNvCxnSpPr>
              <a:cxnSpLocks/>
              <a:stCxn id="156" idx="3"/>
            </p:cNvCxnSpPr>
            <p:nvPr/>
          </p:nvCxnSpPr>
          <p:spPr>
            <a:xfrm>
              <a:off x="8751064" y="180466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7526777" y="2308861"/>
            <a:ext cx="3355959" cy="1355314"/>
            <a:chOff x="7404104" y="1380119"/>
            <a:chExt cx="3355959" cy="1355314"/>
          </a:xfrm>
        </p:grpSpPr>
        <p:cxnSp>
          <p:nvCxnSpPr>
            <p:cNvPr id="159" name="直接箭头连接符 158"/>
            <p:cNvCxnSpPr>
              <a:cxnSpLocks/>
            </p:cNvCxnSpPr>
            <p:nvPr/>
          </p:nvCxnSpPr>
          <p:spPr>
            <a:xfrm flipH="1">
              <a:off x="9764021" y="138011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流程图: 数据 159"/>
            <p:cNvSpPr/>
            <p:nvPr/>
          </p:nvSpPr>
          <p:spPr>
            <a:xfrm>
              <a:off x="8757088" y="22783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7404104" y="1385520"/>
              <a:ext cx="1346960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sigmoid</a:t>
              </a:r>
              <a:endParaRPr kumimoji="1" lang="zh-CN" altLang="en-US" dirty="0"/>
            </a:p>
          </p:txBody>
        </p:sp>
        <p:cxnSp>
          <p:nvCxnSpPr>
            <p:cNvPr id="162" name="直接连接符 161"/>
            <p:cNvCxnSpPr>
              <a:cxnSpLocks/>
              <a:stCxn id="161" idx="3"/>
            </p:cNvCxnSpPr>
            <p:nvPr/>
          </p:nvCxnSpPr>
          <p:spPr>
            <a:xfrm>
              <a:off x="8751064" y="180466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3" name="文本占位符 1"/>
          <p:cNvSpPr txBox="1">
            <a:spLocks/>
          </p:cNvSpPr>
          <p:nvPr/>
        </p:nvSpPr>
        <p:spPr>
          <a:xfrm>
            <a:off x="6685442" y="904299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判别网络</a:t>
            </a:r>
          </a:p>
        </p:txBody>
      </p:sp>
      <p:sp>
        <p:nvSpPr>
          <p:cNvPr id="164" name="文本占位符 1"/>
          <p:cNvSpPr txBox="1">
            <a:spLocks/>
          </p:cNvSpPr>
          <p:nvPr/>
        </p:nvSpPr>
        <p:spPr>
          <a:xfrm>
            <a:off x="5739025" y="2430579"/>
            <a:ext cx="1503961" cy="62701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DCGAN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5" name="文本占位符 1"/>
          <p:cNvSpPr txBox="1">
            <a:spLocks/>
          </p:cNvSpPr>
          <p:nvPr/>
        </p:nvSpPr>
        <p:spPr>
          <a:xfrm>
            <a:off x="5739025" y="2435444"/>
            <a:ext cx="3287520" cy="62700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Wasserstein DCGAN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00157 -0.7881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-0.00065 -0.7870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00143 -0.59213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960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00104 -0.59074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53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00364 -0.59352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2967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21" grpId="0"/>
      <p:bldP spid="163" grpId="0"/>
      <p:bldP spid="164" grpId="0"/>
      <p:bldP spid="164" grpId="1"/>
      <p:bldP spid="1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sp>
        <p:nvSpPr>
          <p:cNvPr id="26" name="矩形 25"/>
          <p:cNvSpPr/>
          <p:nvPr/>
        </p:nvSpPr>
        <p:spPr>
          <a:xfrm>
            <a:off x="1813098" y="4600442"/>
            <a:ext cx="115916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DCGAN</a:t>
            </a:r>
          </a:p>
        </p:txBody>
      </p:sp>
      <p:sp>
        <p:nvSpPr>
          <p:cNvPr id="30" name="矩形 29"/>
          <p:cNvSpPr/>
          <p:nvPr/>
        </p:nvSpPr>
        <p:spPr>
          <a:xfrm>
            <a:off x="4712970" y="4580948"/>
            <a:ext cx="27660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</p:txBody>
      </p:sp>
      <p:sp>
        <p:nvSpPr>
          <p:cNvPr id="31" name="矩形 30"/>
          <p:cNvSpPr/>
          <p:nvPr/>
        </p:nvSpPr>
        <p:spPr>
          <a:xfrm>
            <a:off x="8416290" y="4580947"/>
            <a:ext cx="276606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进一步优化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1367790"/>
            <a:ext cx="3048000" cy="304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790"/>
            <a:ext cx="3048000" cy="304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290" y="136779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351133" y="1379742"/>
            <a:ext cx="3034665" cy="3034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sp>
        <p:nvSpPr>
          <p:cNvPr id="4" name="矩形 3"/>
          <p:cNvSpPr/>
          <p:nvPr/>
        </p:nvSpPr>
        <p:spPr>
          <a:xfrm>
            <a:off x="658629" y="4484519"/>
            <a:ext cx="4419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DCGAN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：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800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次迭代、耗时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184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秒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127444"/>
            <a:ext cx="9377680" cy="319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3365386"/>
            <a:ext cx="5565776" cy="3038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1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103120" y="979632"/>
            <a:ext cx="6995160" cy="4454847"/>
            <a:chOff x="2103120" y="979632"/>
            <a:chExt cx="6995160" cy="4454847"/>
          </a:xfrm>
        </p:grpSpPr>
        <p:pic>
          <p:nvPicPr>
            <p:cNvPr id="3" name="图片 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120" y="979632"/>
              <a:ext cx="6995160" cy="3683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2324406" y="4726593"/>
              <a:ext cx="310950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Wasserstein DCGAN</a:t>
              </a:r>
            </a:p>
            <a:p>
              <a:pPr algn="ctr"/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第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340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次迭代，耗时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77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秒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819726" y="4726593"/>
              <a:ext cx="31886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DCGAN</a:t>
              </a:r>
            </a:p>
            <a:p>
              <a:pPr algn="ctr"/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第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800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次迭代、耗时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184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秒</a:t>
              </a:r>
            </a:p>
          </p:txBody>
        </p:sp>
      </p:grp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7574280" y="950826"/>
            <a:ext cx="3741420" cy="37414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50644" y="4755399"/>
            <a:ext cx="3188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460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次迭代，耗时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104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21041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15652 0.00232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83" y="2142744"/>
            <a:ext cx="6126873" cy="30302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1515316" y="5533533"/>
            <a:ext cx="60193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优化后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WDCGAN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（左）和原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WDCGAN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（右）对比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300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次迭代、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83s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；第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460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次迭代、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104s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08" y="2142744"/>
            <a:ext cx="3048000" cy="304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144048" y="5533533"/>
            <a:ext cx="2109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全连接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931336" y="3033132"/>
            <a:ext cx="4330921" cy="1332038"/>
          </a:xfrm>
        </p:spPr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CelebA</a:t>
            </a:r>
            <a:r>
              <a:rPr kumimoji="1" lang="zh-CN" altLang="en-US" dirty="0"/>
              <a:t>数据集上的实验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sz="2000" dirty="0"/>
              <a:t>背景介绍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sz="2000" dirty="0"/>
              <a:t>在验证码数据集上的实验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000" dirty="0"/>
              <a:t>在</a:t>
            </a:r>
            <a:r>
              <a:rPr kumimoji="1" lang="en-US" altLang="zh-CN" sz="2000" dirty="0" err="1"/>
              <a:t>CelebA</a:t>
            </a:r>
            <a:r>
              <a:rPr kumimoji="1" lang="zh-CN" altLang="en-US" sz="2000" dirty="0"/>
              <a:t>数据集上的实验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sz="2000" dirty="0"/>
              <a:t>总结回顾</a:t>
            </a:r>
          </a:p>
        </p:txBody>
      </p:sp>
      <p:sp>
        <p:nvSpPr>
          <p:cNvPr id="17" name="文本占位符 12"/>
          <p:cNvSpPr txBox="1">
            <a:spLocks/>
          </p:cNvSpPr>
          <p:nvPr/>
        </p:nvSpPr>
        <p:spPr>
          <a:xfrm>
            <a:off x="8151667" y="5357630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2971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160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349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000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sz="2000" dirty="0"/>
              <a:t>结合卷积网络的优化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91" y="258237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全连接网络 </a:t>
            </a:r>
            <a:r>
              <a:rPr kumimoji="1" lang="en-US" altLang="zh-CN" dirty="0"/>
              <a:t>WGAN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6854789" y="845845"/>
            <a:ext cx="3478650" cy="4532770"/>
            <a:chOff x="6854789" y="845845"/>
            <a:chExt cx="3478650" cy="4532770"/>
          </a:xfrm>
        </p:grpSpPr>
        <p:grpSp>
          <p:nvGrpSpPr>
            <p:cNvPr id="68" name="组合 67"/>
            <p:cNvGrpSpPr/>
            <p:nvPr/>
          </p:nvGrpSpPr>
          <p:grpSpPr>
            <a:xfrm>
              <a:off x="6854789" y="1303461"/>
              <a:ext cx="3473204" cy="1355314"/>
              <a:chOff x="7286859" y="1380119"/>
              <a:chExt cx="3473204" cy="1355314"/>
            </a:xfrm>
          </p:grpSpPr>
          <p:cxnSp>
            <p:nvCxnSpPr>
              <p:cNvPr id="69" name="直接箭头连接符 68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流程图: 数据 69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49152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72" name="直接连接符 71"/>
              <p:cNvCxnSpPr>
                <a:cxnSpLocks/>
                <a:stCxn id="71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3" name="流程图: 数据 72"/>
            <p:cNvSpPr/>
            <p:nvPr/>
          </p:nvSpPr>
          <p:spPr>
            <a:xfrm>
              <a:off x="8330464" y="84584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49152</a:t>
              </a:r>
              <a:endParaRPr kumimoji="1" lang="zh-CN" alt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972034" y="2667988"/>
              <a:ext cx="3355959" cy="1355314"/>
              <a:chOff x="7404104" y="1380119"/>
              <a:chExt cx="3355959" cy="1355314"/>
            </a:xfrm>
          </p:grpSpPr>
          <p:cxnSp>
            <p:nvCxnSpPr>
              <p:cNvPr id="75" name="直接箭头连接符 74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流程图: 数据 75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78" name="直接连接符 77"/>
              <p:cNvCxnSpPr>
                <a:cxnSpLocks/>
                <a:stCxn id="77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>
              <a:off x="6854789" y="4023301"/>
              <a:ext cx="3473204" cy="1355314"/>
              <a:chOff x="7286859" y="1380119"/>
              <a:chExt cx="3473204" cy="1355314"/>
            </a:xfrm>
          </p:grpSpPr>
          <p:cxnSp>
            <p:nvCxnSpPr>
              <p:cNvPr id="80" name="直接箭头连接符 7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流程图: 数据 80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512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  <a:endParaRPr kumimoji="1" lang="en-US" altLang="zh-CN" dirty="0"/>
              </a:p>
            </p:txBody>
          </p:sp>
          <p:cxnSp>
            <p:nvCxnSpPr>
              <p:cNvPr id="83" name="直接连接符 82"/>
              <p:cNvCxnSpPr>
                <a:cxnSpLocks/>
                <a:stCxn id="8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sp>
        <p:nvSpPr>
          <p:cNvPr id="86" name="文本占位符 1"/>
          <p:cNvSpPr txBox="1">
            <a:spLocks/>
          </p:cNvSpPr>
          <p:nvPr/>
        </p:nvSpPr>
        <p:spPr>
          <a:xfrm>
            <a:off x="10637650" y="1116336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判别网络</a:t>
            </a:r>
          </a:p>
        </p:txBody>
      </p:sp>
      <p:grpSp>
        <p:nvGrpSpPr>
          <p:cNvPr id="92" name="组合 91"/>
          <p:cNvGrpSpPr/>
          <p:nvPr/>
        </p:nvGrpSpPr>
        <p:grpSpPr>
          <a:xfrm>
            <a:off x="857250" y="809399"/>
            <a:ext cx="3478650" cy="5886411"/>
            <a:chOff x="857250" y="809399"/>
            <a:chExt cx="3478650" cy="5886411"/>
          </a:xfrm>
        </p:grpSpPr>
        <p:grpSp>
          <p:nvGrpSpPr>
            <p:cNvPr id="16" name="组合 15"/>
            <p:cNvGrpSpPr/>
            <p:nvPr/>
          </p:nvGrpSpPr>
          <p:grpSpPr>
            <a:xfrm>
              <a:off x="974495" y="1267015"/>
              <a:ext cx="3355959" cy="1355314"/>
              <a:chOff x="7404104" y="1380119"/>
              <a:chExt cx="3355959" cy="1355314"/>
            </a:xfrm>
          </p:grpSpPr>
          <p:cxnSp>
            <p:nvCxnSpPr>
              <p:cNvPr id="32" name="直接箭头连接符 3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流程图: 数据 3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128*512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35" name="直接连接符 34"/>
              <p:cNvCxnSpPr>
                <a:cxnSpLocks/>
                <a:stCxn id="3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7" name="流程图: 数据 56"/>
            <p:cNvSpPr/>
            <p:nvPr/>
          </p:nvSpPr>
          <p:spPr>
            <a:xfrm>
              <a:off x="2332925" y="809399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974495" y="2631542"/>
              <a:ext cx="3355959" cy="1355314"/>
              <a:chOff x="7404104" y="1380119"/>
              <a:chExt cx="3355959" cy="1355314"/>
            </a:xfrm>
          </p:grpSpPr>
          <p:cxnSp>
            <p:nvCxnSpPr>
              <p:cNvPr id="59" name="直接箭头连接符 58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流程图: 数据 59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62" name="直接连接符 61"/>
              <p:cNvCxnSpPr>
                <a:cxnSpLocks/>
                <a:stCxn id="61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/>
            <p:nvPr/>
          </p:nvGrpSpPr>
          <p:grpSpPr>
            <a:xfrm>
              <a:off x="857250" y="3986855"/>
              <a:ext cx="3473204" cy="1355314"/>
              <a:chOff x="7286859" y="1380119"/>
              <a:chExt cx="3473204" cy="1355314"/>
            </a:xfrm>
          </p:grpSpPr>
          <p:cxnSp>
            <p:nvCxnSpPr>
              <p:cNvPr id="64" name="直接箭头连接符 63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流程图: 数据 64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  <a:endParaRPr kumimoji="1" lang="zh-CN" altLang="en-US" dirty="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512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  <a:endParaRPr kumimoji="1" lang="en-US" altLang="zh-CN" dirty="0"/>
              </a:p>
            </p:txBody>
          </p:sp>
          <p:cxnSp>
            <p:nvCxnSpPr>
              <p:cNvPr id="67" name="直接连接符 66"/>
              <p:cNvCxnSpPr>
                <a:cxnSpLocks/>
                <a:stCxn id="66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857250" y="5340496"/>
              <a:ext cx="3473204" cy="1355314"/>
              <a:chOff x="7286859" y="1380119"/>
              <a:chExt cx="3473204" cy="1355314"/>
            </a:xfrm>
          </p:grpSpPr>
          <p:cxnSp>
            <p:nvCxnSpPr>
              <p:cNvPr id="88" name="直接箭头连接符 8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流程图: 数据 8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  <a:endParaRPr kumimoji="1" lang="zh-CN" altLang="en-US" dirty="0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sigmoid</a:t>
                </a:r>
              </a:p>
            </p:txBody>
          </p:sp>
          <p:cxnSp>
            <p:nvCxnSpPr>
              <p:cNvPr id="91" name="直接连接符 90"/>
              <p:cNvCxnSpPr>
                <a:cxnSpLocks/>
                <a:stCxn id="9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全连接网络</a:t>
            </a:r>
            <a:r>
              <a:rPr kumimoji="1" lang="en-US" altLang="zh-CN" dirty="0"/>
              <a:t>WGAN</a:t>
            </a:r>
            <a:r>
              <a:rPr kumimoji="1" lang="zh-CN" altLang="en-US" dirty="0"/>
              <a:t>优化</a:t>
            </a:r>
            <a:endParaRPr kumimoji="1" lang="en-US" altLang="zh-CN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57250" y="809399"/>
            <a:ext cx="3609319" cy="5902697"/>
            <a:chOff x="857250" y="809399"/>
            <a:chExt cx="3609319" cy="5902697"/>
          </a:xfrm>
        </p:grpSpPr>
        <p:grpSp>
          <p:nvGrpSpPr>
            <p:cNvPr id="5" name="组合 4"/>
            <p:cNvGrpSpPr/>
            <p:nvPr/>
          </p:nvGrpSpPr>
          <p:grpSpPr>
            <a:xfrm>
              <a:off x="857250" y="1267015"/>
              <a:ext cx="3473204" cy="1355314"/>
              <a:chOff x="7286859" y="1380119"/>
              <a:chExt cx="3473204" cy="1355314"/>
            </a:xfrm>
          </p:grpSpPr>
          <p:cxnSp>
            <p:nvCxnSpPr>
              <p:cNvPr id="22" name="直接箭头连接符 2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流程图: 数据 2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65536</a:t>
                </a:r>
                <a:endParaRPr kumimoji="1" lang="zh-CN" altLang="en-US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128*65536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25" name="直接连接符 24"/>
              <p:cNvCxnSpPr>
                <a:cxnSpLocks/>
                <a:stCxn id="2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6" name="流程图: 数据 5"/>
            <p:cNvSpPr/>
            <p:nvPr/>
          </p:nvSpPr>
          <p:spPr>
            <a:xfrm>
              <a:off x="2332925" y="809399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74495" y="2631542"/>
              <a:ext cx="3355959" cy="1355314"/>
              <a:chOff x="7404104" y="1380119"/>
              <a:chExt cx="3355959" cy="1355314"/>
            </a:xfrm>
          </p:grpSpPr>
          <p:cxnSp>
            <p:nvCxnSpPr>
              <p:cNvPr id="18" name="直接箭头连接符 1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流程图: 数据 1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65536</a:t>
                </a:r>
                <a:endParaRPr kumimoji="1"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21" name="直接连接符 20"/>
              <p:cNvCxnSpPr>
                <a:cxnSpLocks/>
                <a:stCxn id="2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857250" y="3986855"/>
              <a:ext cx="3609319" cy="1355314"/>
              <a:chOff x="7286859" y="1380119"/>
              <a:chExt cx="3609319" cy="1355314"/>
            </a:xfrm>
          </p:grpSpPr>
          <p:cxnSp>
            <p:nvCxnSpPr>
              <p:cNvPr id="14" name="直接箭头连接符 13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流程图: 数据 14"/>
              <p:cNvSpPr/>
              <p:nvPr/>
            </p:nvSpPr>
            <p:spPr>
              <a:xfrm>
                <a:off x="8631866" y="2278317"/>
                <a:ext cx="2264312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</a:t>
                </a:r>
                <a:endParaRPr kumimoji="1"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  <a:endParaRPr kumimoji="1" lang="en-US" altLang="zh-CN" dirty="0"/>
              </a:p>
            </p:txBody>
          </p:sp>
          <p:cxnSp>
            <p:nvCxnSpPr>
              <p:cNvPr id="17" name="直接连接符 16"/>
              <p:cNvCxnSpPr>
                <a:cxnSpLocks/>
                <a:stCxn id="16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857250" y="5340496"/>
              <a:ext cx="3568199" cy="1371600"/>
              <a:chOff x="7286859" y="1380119"/>
              <a:chExt cx="3568199" cy="1371600"/>
            </a:xfrm>
          </p:grpSpPr>
          <p:cxnSp>
            <p:nvCxnSpPr>
              <p:cNvPr id="10" name="直接箭头连接符 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流程图: 数据 10"/>
              <p:cNvSpPr/>
              <p:nvPr/>
            </p:nvSpPr>
            <p:spPr>
              <a:xfrm>
                <a:off x="8639154" y="2294603"/>
                <a:ext cx="2215904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</a:t>
                </a:r>
                <a:endParaRPr kumimoji="1"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</a:p>
              <a:p>
                <a:pPr algn="ctr"/>
                <a:r>
                  <a:rPr kumimoji="1" lang="zh-CN" altLang="en-US" dirty="0"/>
                  <a:t>卷积</a:t>
                </a:r>
                <a:endParaRPr kumimoji="1" lang="en-US" altLang="zh-CN" dirty="0"/>
              </a:p>
            </p:txBody>
          </p:sp>
          <p:cxnSp>
            <p:nvCxnSpPr>
              <p:cNvPr id="13" name="直接连接符 12"/>
              <p:cNvCxnSpPr>
                <a:cxnSpLocks/>
                <a:stCxn id="1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组合 53"/>
          <p:cNvGrpSpPr/>
          <p:nvPr/>
        </p:nvGrpSpPr>
        <p:grpSpPr>
          <a:xfrm>
            <a:off x="849962" y="5354819"/>
            <a:ext cx="3568199" cy="1371600"/>
            <a:chOff x="849962" y="5331959"/>
            <a:chExt cx="3568199" cy="1371600"/>
          </a:xfrm>
        </p:grpSpPr>
        <p:cxnSp>
          <p:nvCxnSpPr>
            <p:cNvPr id="50" name="直接箭头连接符 49"/>
            <p:cNvCxnSpPr>
              <a:cxnSpLocks/>
            </p:cNvCxnSpPr>
            <p:nvPr/>
          </p:nvCxnSpPr>
          <p:spPr>
            <a:xfrm flipH="1">
              <a:off x="3327124" y="533195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流程图: 数据 50"/>
            <p:cNvSpPr/>
            <p:nvPr/>
          </p:nvSpPr>
          <p:spPr>
            <a:xfrm>
              <a:off x="2202257" y="6246443"/>
              <a:ext cx="2215904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128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128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3</a:t>
              </a:r>
              <a:endParaRPr kumimoji="1"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9962" y="5337360"/>
              <a:ext cx="1464205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sigmoid</a:t>
              </a:r>
            </a:p>
          </p:txBody>
        </p:sp>
        <p:cxnSp>
          <p:nvCxnSpPr>
            <p:cNvPr id="53" name="直接连接符 52"/>
            <p:cNvCxnSpPr>
              <a:cxnSpLocks/>
              <a:stCxn id="52" idx="3"/>
            </p:cNvCxnSpPr>
            <p:nvPr/>
          </p:nvCxnSpPr>
          <p:spPr>
            <a:xfrm>
              <a:off x="2314167" y="575650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5" name="文本占位符 1"/>
          <p:cNvSpPr txBox="1">
            <a:spLocks/>
          </p:cNvSpPr>
          <p:nvPr/>
        </p:nvSpPr>
        <p:spPr>
          <a:xfrm>
            <a:off x="7152148" y="1227887"/>
            <a:ext cx="4552172" cy="182819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128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512+512+512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49152+49152=2528,1024</a:t>
            </a:r>
            <a:r>
              <a:rPr lang="zh-CN" altLang="en-US" dirty="0">
                <a:solidFill>
                  <a:srgbClr val="0070C0"/>
                </a:solidFill>
              </a:rPr>
              <a:t>≈</a:t>
            </a:r>
            <a:r>
              <a:rPr lang="en-US" altLang="zh-CN" dirty="0">
                <a:solidFill>
                  <a:srgbClr val="FF0000"/>
                </a:solidFill>
              </a:rPr>
              <a:t>2500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128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65536+65536+5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5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3+3=845,4222</a:t>
            </a:r>
            <a:r>
              <a:rPr lang="zh-CN" altLang="en-US" dirty="0">
                <a:solidFill>
                  <a:srgbClr val="0070C0"/>
                </a:solidFill>
              </a:rPr>
              <a:t>≈</a:t>
            </a:r>
            <a:r>
              <a:rPr lang="en-US" altLang="zh-CN" dirty="0">
                <a:solidFill>
                  <a:srgbClr val="FF0000"/>
                </a:solidFill>
              </a:rPr>
              <a:t>845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</a:p>
        </p:txBody>
      </p:sp>
    </p:spTree>
    <p:extLst>
      <p:ext uri="{BB962C8B-B14F-4D97-AF65-F5344CB8AC3E}">
        <p14:creationId xmlns:p14="http://schemas.microsoft.com/office/powerpoint/2010/main" val="37095445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00091 -0.1988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WGAN</a:t>
            </a:r>
            <a:r>
              <a:rPr lang="zh-CN" altLang="en-US" dirty="0"/>
              <a:t>及优化后的结果比较</a:t>
            </a:r>
          </a:p>
        </p:txBody>
      </p:sp>
      <p:sp>
        <p:nvSpPr>
          <p:cNvPr id="8" name="矩形 7"/>
          <p:cNvSpPr/>
          <p:nvPr/>
        </p:nvSpPr>
        <p:spPr>
          <a:xfrm>
            <a:off x="2329736" y="6017702"/>
            <a:ext cx="20842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，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1274s</a:t>
            </a:r>
          </a:p>
        </p:txBody>
      </p:sp>
      <p:sp>
        <p:nvSpPr>
          <p:cNvPr id="9" name="矩形 8"/>
          <p:cNvSpPr/>
          <p:nvPr/>
        </p:nvSpPr>
        <p:spPr>
          <a:xfrm>
            <a:off x="7589475" y="5998208"/>
            <a:ext cx="24384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优化，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298s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" y="990600"/>
            <a:ext cx="4876800" cy="4876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19" y="97963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2830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2665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22291" y="1379465"/>
            <a:ext cx="11238338" cy="4927550"/>
          </a:xfrm>
        </p:spPr>
        <p:txBody>
          <a:bodyPr anchor="t"/>
          <a:lstStyle/>
          <a:p>
            <a:pPr indent="720000">
              <a:lnSpc>
                <a:spcPct val="150000"/>
              </a:lnSpc>
            </a:pPr>
            <a:r>
              <a:rPr lang="zh-CN" altLang="en-US" dirty="0"/>
              <a:t>尽管</a:t>
            </a:r>
            <a:r>
              <a:rPr lang="en-US" altLang="zh-CN" dirty="0"/>
              <a:t>Wasserstein GAN</a:t>
            </a:r>
            <a:r>
              <a:rPr lang="zh-CN" altLang="en-US" dirty="0"/>
              <a:t>比传统的</a:t>
            </a:r>
            <a:r>
              <a:rPr lang="en-US" altLang="zh-CN" dirty="0"/>
              <a:t>GAN</a:t>
            </a:r>
            <a:r>
              <a:rPr lang="zh-CN" altLang="en-US" dirty="0"/>
              <a:t>训练起来容易了一些，但是仍然存在诸多问题，本人针对图像的生成所做的一些优化实现了</a:t>
            </a:r>
            <a:endParaRPr lang="en-US" altLang="zh-CN" dirty="0"/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训练速度提升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减少了空间的占用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减少了图像的噪点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结合深度卷积网络的优化解决多样性不足的问题</a:t>
            </a:r>
          </a:p>
        </p:txBody>
      </p:sp>
    </p:spTree>
    <p:extLst>
      <p:ext uri="{BB962C8B-B14F-4D97-AF65-F5344CB8AC3E}">
        <p14:creationId xmlns:p14="http://schemas.microsoft.com/office/powerpoint/2010/main" val="189476447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828230"/>
          </a:xfrm>
        </p:spPr>
        <p:txBody>
          <a:bodyPr/>
          <a:lstStyle/>
          <a:p>
            <a:r>
              <a:rPr kumimoji="1" lang="zh-CN" altLang="en-US" sz="3600" dirty="0"/>
              <a:t>深度卷积生成对抗网络优化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4" y="3998068"/>
            <a:ext cx="8084655" cy="2143240"/>
          </a:xfrm>
        </p:spPr>
        <p:txBody>
          <a:bodyPr/>
          <a:lstStyle/>
          <a:p>
            <a:r>
              <a:rPr kumimoji="1" lang="zh-CN" altLang="en-US" sz="2400" dirty="0"/>
              <a:t>答辩人：王悦</a:t>
            </a:r>
            <a:endParaRPr kumimoji="1" lang="en-US" altLang="zh-CN" sz="2400" dirty="0"/>
          </a:p>
          <a:p>
            <a:r>
              <a:rPr kumimoji="1" lang="zh-CN" altLang="en-US" sz="2400" dirty="0"/>
              <a:t>学号：</a:t>
            </a:r>
            <a:r>
              <a:rPr kumimoji="1" lang="en-US" altLang="zh-CN" sz="2400" dirty="0"/>
              <a:t>PB13011058</a:t>
            </a:r>
            <a:endParaRPr kumimoji="1" lang="zh-CN" altLang="en-US" sz="2400" dirty="0"/>
          </a:p>
          <a:p>
            <a:r>
              <a:rPr kumimoji="1" lang="zh-CN" altLang="en-US" sz="2400" dirty="0"/>
              <a:t>指导老师：张信明 教授</a:t>
            </a:r>
          </a:p>
          <a:p>
            <a:r>
              <a:rPr kumimoji="1" lang="zh-CN" altLang="en-US" sz="2400" dirty="0"/>
              <a:t>院系：计算机科学与技术学院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4" name="矩形 3"/>
          <p:cNvSpPr/>
          <p:nvPr/>
        </p:nvSpPr>
        <p:spPr>
          <a:xfrm>
            <a:off x="180208" y="1499601"/>
            <a:ext cx="156004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什么是</a:t>
            </a: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</a:p>
        </p:txBody>
      </p:sp>
      <p:sp>
        <p:nvSpPr>
          <p:cNvPr id="39" name="流程图: 数据 38"/>
          <p:cNvSpPr/>
          <p:nvPr/>
        </p:nvSpPr>
        <p:spPr>
          <a:xfrm>
            <a:off x="3220811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 data</a:t>
            </a:r>
            <a:endParaRPr kumimoji="1" lang="zh-CN" altLang="en-US" dirty="0"/>
          </a:p>
        </p:txBody>
      </p:sp>
      <p:sp>
        <p:nvSpPr>
          <p:cNvPr id="40" name="流程图: 数据 39"/>
          <p:cNvSpPr/>
          <p:nvPr/>
        </p:nvSpPr>
        <p:spPr>
          <a:xfrm>
            <a:off x="3220811" y="4136685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 data</a:t>
            </a:r>
            <a:endParaRPr kumimoji="1" lang="zh-CN" altLang="en-US" dirty="0"/>
          </a:p>
        </p:txBody>
      </p:sp>
      <p:sp>
        <p:nvSpPr>
          <p:cNvPr id="41" name="流程图: 数据 40"/>
          <p:cNvSpPr/>
          <p:nvPr/>
        </p:nvSpPr>
        <p:spPr>
          <a:xfrm>
            <a:off x="507349" y="4125724"/>
            <a:ext cx="766280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42" name="流程图: 过程 41"/>
          <p:cNvSpPr/>
          <p:nvPr/>
        </p:nvSpPr>
        <p:spPr>
          <a:xfrm>
            <a:off x="2035629" y="3739240"/>
            <a:ext cx="555172" cy="1284594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生成器</a:t>
            </a:r>
          </a:p>
        </p:txBody>
      </p:sp>
      <p:sp>
        <p:nvSpPr>
          <p:cNvPr id="43" name="流程图: 过程 42"/>
          <p:cNvSpPr/>
          <p:nvPr/>
        </p:nvSpPr>
        <p:spPr>
          <a:xfrm>
            <a:off x="5240428" y="2841128"/>
            <a:ext cx="555172" cy="1284596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判别器</a:t>
            </a:r>
          </a:p>
        </p:txBody>
      </p:sp>
      <p:sp>
        <p:nvSpPr>
          <p:cNvPr id="44" name="箭头: 右 43"/>
          <p:cNvSpPr/>
          <p:nvPr/>
        </p:nvSpPr>
        <p:spPr>
          <a:xfrm>
            <a:off x="2590801" y="4190995"/>
            <a:ext cx="772887" cy="38371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/>
          <p:cNvSpPr/>
          <p:nvPr/>
        </p:nvSpPr>
        <p:spPr>
          <a:xfrm>
            <a:off x="1208314" y="4195155"/>
            <a:ext cx="827315" cy="37275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/>
          <p:cNvSpPr/>
          <p:nvPr/>
        </p:nvSpPr>
        <p:spPr>
          <a:xfrm rot="1557201">
            <a:off x="4178753" y="263973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箭头: 右 46"/>
          <p:cNvSpPr/>
          <p:nvPr/>
        </p:nvSpPr>
        <p:spPr>
          <a:xfrm rot="20042799" flipV="1">
            <a:off x="4178753" y="394546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箭头: 右 47"/>
          <p:cNvSpPr/>
          <p:nvPr/>
        </p:nvSpPr>
        <p:spPr>
          <a:xfrm rot="20042799" flipV="1">
            <a:off x="5734686" y="2607072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箭头: 右 48"/>
          <p:cNvSpPr/>
          <p:nvPr/>
        </p:nvSpPr>
        <p:spPr>
          <a:xfrm rot="1557201">
            <a:off x="5734687" y="3977524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流程图: 数据 49"/>
          <p:cNvSpPr/>
          <p:nvPr/>
        </p:nvSpPr>
        <p:spPr>
          <a:xfrm>
            <a:off x="6696567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</a:t>
            </a:r>
            <a:endParaRPr kumimoji="1" lang="zh-CN" altLang="en-US" dirty="0"/>
          </a:p>
        </p:txBody>
      </p:sp>
      <p:sp>
        <p:nvSpPr>
          <p:cNvPr id="51" name="流程图: 数据 50"/>
          <p:cNvSpPr/>
          <p:nvPr/>
        </p:nvSpPr>
        <p:spPr>
          <a:xfrm>
            <a:off x="6702064" y="4113056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</a:t>
            </a:r>
            <a:endParaRPr kumimoji="1" lang="zh-CN" altLang="en-US" dirty="0"/>
          </a:p>
        </p:txBody>
      </p:sp>
      <p:grpSp>
        <p:nvGrpSpPr>
          <p:cNvPr id="69" name="组合 68"/>
          <p:cNvGrpSpPr/>
          <p:nvPr/>
        </p:nvGrpSpPr>
        <p:grpSpPr>
          <a:xfrm>
            <a:off x="6696567" y="1421326"/>
            <a:ext cx="4606742" cy="2960208"/>
            <a:chOff x="6696567" y="1421326"/>
            <a:chExt cx="4606742" cy="2960208"/>
          </a:xfrm>
        </p:grpSpPr>
        <p:sp>
          <p:nvSpPr>
            <p:cNvPr id="52" name="流程图: 数据 51"/>
            <p:cNvSpPr/>
            <p:nvPr/>
          </p:nvSpPr>
          <p:spPr>
            <a:xfrm>
              <a:off x="6696567" y="1421326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3" name="流程图: 数据 52"/>
            <p:cNvSpPr/>
            <p:nvPr/>
          </p:nvSpPr>
          <p:spPr>
            <a:xfrm>
              <a:off x="6702064" y="327371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sp>
          <p:nvSpPr>
            <p:cNvPr id="55" name="箭头: V 形 54"/>
            <p:cNvSpPr/>
            <p:nvPr/>
          </p:nvSpPr>
          <p:spPr>
            <a:xfrm>
              <a:off x="7690811" y="1677140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箭头: V 形 55"/>
            <p:cNvSpPr/>
            <p:nvPr/>
          </p:nvSpPr>
          <p:spPr>
            <a:xfrm>
              <a:off x="7690811" y="347336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右大括号 57"/>
            <p:cNvSpPr/>
            <p:nvPr/>
          </p:nvSpPr>
          <p:spPr>
            <a:xfrm>
              <a:off x="8704171" y="2131226"/>
              <a:ext cx="685800" cy="179851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9430966" y="2714367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dis_loss</a:t>
              </a:r>
              <a:endParaRPr kumimoji="1"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702064" y="4392451"/>
            <a:ext cx="4601245" cy="1071579"/>
            <a:chOff x="6702064" y="4392451"/>
            <a:chExt cx="4601245" cy="1071579"/>
          </a:xfrm>
        </p:grpSpPr>
        <p:sp>
          <p:nvSpPr>
            <p:cNvPr id="54" name="流程图: 数据 53"/>
            <p:cNvSpPr/>
            <p:nvPr/>
          </p:nvSpPr>
          <p:spPr>
            <a:xfrm>
              <a:off x="6702064" y="495240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7" name="箭头: V 形 56"/>
            <p:cNvSpPr/>
            <p:nvPr/>
          </p:nvSpPr>
          <p:spPr>
            <a:xfrm>
              <a:off x="7690810" y="439245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1" name="直接箭头连接符 60"/>
            <p:cNvCxnSpPr>
              <a:stCxn id="57" idx="3"/>
            </p:cNvCxnSpPr>
            <p:nvPr/>
          </p:nvCxnSpPr>
          <p:spPr>
            <a:xfrm flipV="1">
              <a:off x="8663175" y="4846537"/>
              <a:ext cx="72679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: 圆角 61"/>
            <p:cNvSpPr/>
            <p:nvPr/>
          </p:nvSpPr>
          <p:spPr>
            <a:xfrm>
              <a:off x="9430966" y="4530421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gen_loss</a:t>
              </a:r>
              <a:endParaRPr kumimoji="1" lang="zh-CN" altLang="en-US" dirty="0"/>
            </a:p>
          </p:txBody>
        </p:sp>
      </p:grpSp>
      <p:sp>
        <p:nvSpPr>
          <p:cNvPr id="63" name="椭圆 62"/>
          <p:cNvSpPr/>
          <p:nvPr/>
        </p:nvSpPr>
        <p:spPr>
          <a:xfrm>
            <a:off x="668527" y="4157739"/>
            <a:ext cx="436027" cy="43602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563230" y="2367299"/>
            <a:ext cx="436027" cy="4360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675296" y="4157739"/>
            <a:ext cx="436027" cy="4360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11497 0.00093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94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13776 0.08704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100"/>
                            </p:stCondLst>
                            <p:childTnLst>
                              <p:par>
                                <p:cTn id="9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76 0.08704 L 0.28268 0.00023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1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11497 0.00093 " pathEditMode="relative" rAng="0" ptsTypes="AA">
                                      <p:cBhvr>
                                        <p:cTn id="1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17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000"/>
                            </p:stCondLst>
                            <p:childTnLst>
                              <p:par>
                                <p:cTn id="18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50" grpId="0" animBg="1"/>
      <p:bldP spid="50" grpId="1" animBg="1"/>
      <p:bldP spid="50" grpId="2" animBg="1"/>
      <p:bldP spid="51" grpId="0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4" grpId="0" animBg="1"/>
      <p:bldP spid="64" grpId="1" animBg="1"/>
      <p:bldP spid="64" grpId="2" animBg="1"/>
      <p:bldP spid="64" grpId="3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07349" y="2329499"/>
            <a:ext cx="7326829" cy="2694335"/>
            <a:chOff x="507349" y="2329499"/>
            <a:chExt cx="7326829" cy="2694335"/>
          </a:xfrm>
        </p:grpSpPr>
        <p:sp>
          <p:nvSpPr>
            <p:cNvPr id="39" name="流程图: 数据 38"/>
            <p:cNvSpPr/>
            <p:nvPr/>
          </p:nvSpPr>
          <p:spPr>
            <a:xfrm>
              <a:off x="3220811" y="2329499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real data</a:t>
              </a:r>
              <a:endParaRPr kumimoji="1" lang="zh-CN" altLang="en-US" dirty="0"/>
            </a:p>
          </p:txBody>
        </p:sp>
        <p:sp>
          <p:nvSpPr>
            <p:cNvPr id="40" name="流程图: 数据 39"/>
            <p:cNvSpPr/>
            <p:nvPr/>
          </p:nvSpPr>
          <p:spPr>
            <a:xfrm>
              <a:off x="3220811" y="4136685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fake data</a:t>
              </a:r>
              <a:endParaRPr kumimoji="1" lang="zh-CN" altLang="en-US" dirty="0"/>
            </a:p>
          </p:txBody>
        </p:sp>
        <p:sp>
          <p:nvSpPr>
            <p:cNvPr id="41" name="流程图: 数据 40"/>
            <p:cNvSpPr/>
            <p:nvPr/>
          </p:nvSpPr>
          <p:spPr>
            <a:xfrm>
              <a:off x="507349" y="4125724"/>
              <a:ext cx="766280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</a:t>
              </a:r>
              <a:endParaRPr kumimoji="1" lang="zh-CN" altLang="en-US" dirty="0"/>
            </a:p>
          </p:txBody>
        </p:sp>
        <p:sp>
          <p:nvSpPr>
            <p:cNvPr id="42" name="流程图: 过程 41"/>
            <p:cNvSpPr/>
            <p:nvPr/>
          </p:nvSpPr>
          <p:spPr>
            <a:xfrm>
              <a:off x="2035629" y="3739240"/>
              <a:ext cx="555172" cy="1284594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生成器</a:t>
              </a:r>
            </a:p>
          </p:txBody>
        </p:sp>
        <p:sp>
          <p:nvSpPr>
            <p:cNvPr id="43" name="流程图: 过程 42"/>
            <p:cNvSpPr/>
            <p:nvPr/>
          </p:nvSpPr>
          <p:spPr>
            <a:xfrm>
              <a:off x="5240428" y="2841128"/>
              <a:ext cx="555172" cy="1284596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判别器</a:t>
              </a:r>
            </a:p>
          </p:txBody>
        </p:sp>
        <p:sp>
          <p:nvSpPr>
            <p:cNvPr id="44" name="箭头: 右 43"/>
            <p:cNvSpPr/>
            <p:nvPr/>
          </p:nvSpPr>
          <p:spPr>
            <a:xfrm>
              <a:off x="2590801" y="4190995"/>
              <a:ext cx="772887" cy="383719"/>
            </a:xfrm>
            <a:prstGeom prst="rightArrow">
              <a:avLst>
                <a:gd name="adj1" fmla="val 30748"/>
                <a:gd name="adj2" fmla="val 48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箭头: 右 44"/>
            <p:cNvSpPr/>
            <p:nvPr/>
          </p:nvSpPr>
          <p:spPr>
            <a:xfrm>
              <a:off x="1208314" y="4195155"/>
              <a:ext cx="827315" cy="372759"/>
            </a:xfrm>
            <a:prstGeom prst="rightArrow">
              <a:avLst>
                <a:gd name="adj1" fmla="val 30748"/>
                <a:gd name="adj2" fmla="val 48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箭头: 右 45"/>
            <p:cNvSpPr/>
            <p:nvPr/>
          </p:nvSpPr>
          <p:spPr>
            <a:xfrm rot="1557201">
              <a:off x="4178753" y="2639731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箭头: 右 46"/>
            <p:cNvSpPr/>
            <p:nvPr/>
          </p:nvSpPr>
          <p:spPr>
            <a:xfrm rot="20042799" flipV="1">
              <a:off x="4178753" y="3945461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箭头: 右 47"/>
            <p:cNvSpPr/>
            <p:nvPr/>
          </p:nvSpPr>
          <p:spPr>
            <a:xfrm rot="20042799" flipV="1">
              <a:off x="5734686" y="2607072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箭头: 右 48"/>
            <p:cNvSpPr/>
            <p:nvPr/>
          </p:nvSpPr>
          <p:spPr>
            <a:xfrm rot="1557201">
              <a:off x="5734687" y="3977524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流程图: 数据 49"/>
            <p:cNvSpPr/>
            <p:nvPr/>
          </p:nvSpPr>
          <p:spPr>
            <a:xfrm>
              <a:off x="6696567" y="2329499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real</a:t>
              </a:r>
              <a:endParaRPr kumimoji="1" lang="zh-CN" altLang="en-US" dirty="0"/>
            </a:p>
          </p:txBody>
        </p:sp>
        <p:sp>
          <p:nvSpPr>
            <p:cNvPr id="51" name="流程图: 数据 50"/>
            <p:cNvSpPr/>
            <p:nvPr/>
          </p:nvSpPr>
          <p:spPr>
            <a:xfrm>
              <a:off x="6702064" y="4113056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fake</a:t>
              </a:r>
              <a:endParaRPr kumimoji="1" lang="zh-CN" altLang="en-US" dirty="0"/>
            </a:p>
          </p:txBody>
        </p:sp>
      </p:grpSp>
      <p:sp>
        <p:nvSpPr>
          <p:cNvPr id="32" name="矩形: 圆角 31"/>
          <p:cNvSpPr/>
          <p:nvPr/>
        </p:nvSpPr>
        <p:spPr>
          <a:xfrm>
            <a:off x="8679992" y="2664993"/>
            <a:ext cx="3275175" cy="6322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dis_loss</a:t>
            </a:r>
            <a:r>
              <a:rPr kumimoji="1" lang="en-US" altLang="zh-CN" dirty="0"/>
              <a:t> = E(fake) – E(real)</a:t>
            </a:r>
            <a:endParaRPr kumimoji="1" lang="zh-CN" altLang="en-US" dirty="0"/>
          </a:p>
        </p:txBody>
      </p:sp>
      <p:sp>
        <p:nvSpPr>
          <p:cNvPr id="33" name="矩形: 圆角 32"/>
          <p:cNvSpPr/>
          <p:nvPr/>
        </p:nvSpPr>
        <p:spPr>
          <a:xfrm>
            <a:off x="8679992" y="4319498"/>
            <a:ext cx="3275175" cy="6322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gen_loss</a:t>
            </a:r>
            <a:r>
              <a:rPr kumimoji="1" lang="en-US" altLang="zh-CN" dirty="0"/>
              <a:t> = -E(fake)</a:t>
            </a:r>
            <a:endParaRPr kumimoji="1" lang="zh-CN" altLang="en-US" dirty="0"/>
          </a:p>
        </p:txBody>
      </p:sp>
      <p:sp>
        <p:nvSpPr>
          <p:cNvPr id="5" name="对话气泡: 椭圆形 4"/>
          <p:cNvSpPr/>
          <p:nvPr/>
        </p:nvSpPr>
        <p:spPr>
          <a:xfrm>
            <a:off x="6042079" y="883420"/>
            <a:ext cx="3573204" cy="1043354"/>
          </a:xfrm>
          <a:prstGeom prst="wedgeEllipseCallout">
            <a:avLst>
              <a:gd name="adj1" fmla="val 37565"/>
              <a:gd name="adj2" fmla="val 1108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Wasserstein GAN</a:t>
            </a:r>
          </a:p>
          <a:p>
            <a:pPr algn="ctr"/>
            <a:r>
              <a:rPr kumimoji="1" lang="zh-CN" altLang="en-US" dirty="0"/>
              <a:t>损失函数计算方式</a:t>
            </a:r>
          </a:p>
        </p:txBody>
      </p:sp>
      <p:sp>
        <p:nvSpPr>
          <p:cNvPr id="7" name="右大括号 6"/>
          <p:cNvSpPr/>
          <p:nvPr/>
        </p:nvSpPr>
        <p:spPr>
          <a:xfrm>
            <a:off x="7834178" y="2417691"/>
            <a:ext cx="782284" cy="1951179"/>
          </a:xfrm>
          <a:prstGeom prst="rightBrace">
            <a:avLst>
              <a:gd name="adj1" fmla="val 8333"/>
              <a:gd name="adj2" fmla="val 2957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cxnSpLocks/>
            <a:stCxn id="51" idx="5"/>
            <a:endCxn id="33" idx="1"/>
          </p:cNvCxnSpPr>
          <p:nvPr/>
        </p:nvCxnSpPr>
        <p:spPr>
          <a:xfrm>
            <a:off x="7720967" y="4368871"/>
            <a:ext cx="959025" cy="266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616462" y="5420442"/>
            <a:ext cx="333870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用梯度下降来最小化</a:t>
            </a:r>
            <a:r>
              <a:rPr lang="en-US" altLang="zh-CN" sz="2000" b="1" dirty="0">
                <a:solidFill>
                  <a:schemeClr val="accent1"/>
                </a:solidFill>
              </a:rPr>
              <a:t>loss</a:t>
            </a:r>
            <a:r>
              <a:rPr lang="zh-CN" altLang="en-US" sz="2000" b="1" dirty="0">
                <a:solidFill>
                  <a:schemeClr val="accent1"/>
                </a:solidFill>
              </a:rPr>
              <a:t>时，不使用基于动量的算法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351395" y="5173155"/>
            <a:ext cx="3651669" cy="997637"/>
            <a:chOff x="2351395" y="5173155"/>
            <a:chExt cx="3651669" cy="997637"/>
          </a:xfrm>
        </p:grpSpPr>
        <p:cxnSp>
          <p:nvCxnSpPr>
            <p:cNvPr id="35" name="直接连接符 34"/>
            <p:cNvCxnSpPr>
              <a:cxnSpLocks/>
            </p:cNvCxnSpPr>
            <p:nvPr/>
          </p:nvCxnSpPr>
          <p:spPr>
            <a:xfrm>
              <a:off x="6003063" y="5173155"/>
              <a:ext cx="1" cy="997637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>
              <a:off x="2351395" y="5301769"/>
              <a:ext cx="0" cy="841621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: 形状 22"/>
          <p:cNvSpPr/>
          <p:nvPr/>
        </p:nvSpPr>
        <p:spPr>
          <a:xfrm>
            <a:off x="1313145" y="5309416"/>
            <a:ext cx="5545395" cy="851029"/>
          </a:xfrm>
          <a:custGeom>
            <a:avLst/>
            <a:gdLst>
              <a:gd name="connsiteX0" fmla="*/ 0 w 3458307"/>
              <a:gd name="connsiteY0" fmla="*/ 530732 h 530732"/>
              <a:gd name="connsiteX1" fmla="*/ 773723 w 3458307"/>
              <a:gd name="connsiteY1" fmla="*/ 331440 h 530732"/>
              <a:gd name="connsiteX2" fmla="*/ 1629507 w 3458307"/>
              <a:gd name="connsiteY2" fmla="*/ 26640 h 530732"/>
              <a:gd name="connsiteX3" fmla="*/ 1981200 w 3458307"/>
              <a:gd name="connsiteY3" fmla="*/ 50086 h 530732"/>
              <a:gd name="connsiteX4" fmla="*/ 2684584 w 3458307"/>
              <a:gd name="connsiteY4" fmla="*/ 331440 h 530732"/>
              <a:gd name="connsiteX5" fmla="*/ 3458307 w 3458307"/>
              <a:gd name="connsiteY5" fmla="*/ 519009 h 5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307" h="530732">
                <a:moveTo>
                  <a:pt x="0" y="530732"/>
                </a:moveTo>
                <a:cubicBezTo>
                  <a:pt x="251069" y="473093"/>
                  <a:pt x="502139" y="415455"/>
                  <a:pt x="773723" y="331440"/>
                </a:cubicBezTo>
                <a:cubicBezTo>
                  <a:pt x="1045307" y="247425"/>
                  <a:pt x="1428261" y="73532"/>
                  <a:pt x="1629507" y="26640"/>
                </a:cubicBezTo>
                <a:cubicBezTo>
                  <a:pt x="1830753" y="-20252"/>
                  <a:pt x="1805354" y="-714"/>
                  <a:pt x="1981200" y="50086"/>
                </a:cubicBezTo>
                <a:cubicBezTo>
                  <a:pt x="2157046" y="100886"/>
                  <a:pt x="2438400" y="253286"/>
                  <a:pt x="2684584" y="331440"/>
                </a:cubicBezTo>
                <a:cubicBezTo>
                  <a:pt x="2930768" y="409594"/>
                  <a:pt x="3194537" y="464301"/>
                  <a:pt x="3458307" y="519009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07349" y="5801857"/>
            <a:ext cx="6999551" cy="913936"/>
            <a:chOff x="2170339" y="6024772"/>
            <a:chExt cx="4365171" cy="56996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170339" y="6254853"/>
              <a:ext cx="4365171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487635" y="6024772"/>
              <a:ext cx="0" cy="230081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4378704" y="6241493"/>
              <a:ext cx="327334" cy="23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0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503274" y="6225403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c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185467" y="6209881"/>
              <a:ext cx="381916" cy="23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-c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6921512" y="2262033"/>
            <a:ext cx="646559" cy="646559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939344" y="4040759"/>
            <a:ext cx="646559" cy="646559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764207" y="3284843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</a:rPr>
              <a:t>未经过</a:t>
            </a:r>
            <a:r>
              <a:rPr lang="en-US" altLang="zh-CN" sz="2000" b="1" dirty="0">
                <a:solidFill>
                  <a:srgbClr val="00B050"/>
                </a:solidFill>
              </a:rPr>
              <a:t>sigmoid</a:t>
            </a:r>
            <a:r>
              <a:rPr lang="zh-CN" altLang="en-US" sz="2000" b="1" dirty="0">
                <a:solidFill>
                  <a:srgbClr val="00B050"/>
                </a:solidFill>
              </a:rPr>
              <a:t>激活</a:t>
            </a:r>
          </a:p>
        </p:txBody>
      </p:sp>
      <p:sp>
        <p:nvSpPr>
          <p:cNvPr id="60" name="任意多边形: 形状 59"/>
          <p:cNvSpPr/>
          <p:nvPr/>
        </p:nvSpPr>
        <p:spPr>
          <a:xfrm>
            <a:off x="2368062" y="5321456"/>
            <a:ext cx="3622430" cy="501551"/>
          </a:xfrm>
          <a:custGeom>
            <a:avLst/>
            <a:gdLst>
              <a:gd name="connsiteX0" fmla="*/ 0 w 3622430"/>
              <a:gd name="connsiteY0" fmla="*/ 399406 h 501551"/>
              <a:gd name="connsiteX1" fmla="*/ 152400 w 3622430"/>
              <a:gd name="connsiteY1" fmla="*/ 469744 h 501551"/>
              <a:gd name="connsiteX2" fmla="*/ 890953 w 3622430"/>
              <a:gd name="connsiteY2" fmla="*/ 258729 h 501551"/>
              <a:gd name="connsiteX3" fmla="*/ 1629507 w 3622430"/>
              <a:gd name="connsiteY3" fmla="*/ 12544 h 501551"/>
              <a:gd name="connsiteX4" fmla="*/ 2157046 w 3622430"/>
              <a:gd name="connsiteY4" fmla="*/ 82882 h 501551"/>
              <a:gd name="connsiteX5" fmla="*/ 3165230 w 3622430"/>
              <a:gd name="connsiteY5" fmla="*/ 481467 h 501551"/>
              <a:gd name="connsiteX6" fmla="*/ 3622430 w 3622430"/>
              <a:gd name="connsiteY6" fmla="*/ 446298 h 501551"/>
              <a:gd name="connsiteX7" fmla="*/ 3622430 w 3622430"/>
              <a:gd name="connsiteY7" fmla="*/ 446298 h 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2430" h="501551">
                <a:moveTo>
                  <a:pt x="0" y="399406"/>
                </a:moveTo>
                <a:cubicBezTo>
                  <a:pt x="1954" y="446298"/>
                  <a:pt x="3908" y="493190"/>
                  <a:pt x="152400" y="469744"/>
                </a:cubicBezTo>
                <a:cubicBezTo>
                  <a:pt x="300892" y="446298"/>
                  <a:pt x="644769" y="334929"/>
                  <a:pt x="890953" y="258729"/>
                </a:cubicBezTo>
                <a:cubicBezTo>
                  <a:pt x="1137137" y="182529"/>
                  <a:pt x="1418492" y="41852"/>
                  <a:pt x="1629507" y="12544"/>
                </a:cubicBezTo>
                <a:cubicBezTo>
                  <a:pt x="1840523" y="-16764"/>
                  <a:pt x="1901092" y="4728"/>
                  <a:pt x="2157046" y="82882"/>
                </a:cubicBezTo>
                <a:cubicBezTo>
                  <a:pt x="2413000" y="161036"/>
                  <a:pt x="2920999" y="420898"/>
                  <a:pt x="3165230" y="481467"/>
                </a:cubicBezTo>
                <a:cubicBezTo>
                  <a:pt x="3409461" y="542036"/>
                  <a:pt x="3622430" y="446298"/>
                  <a:pt x="3622430" y="446298"/>
                </a:cubicBezTo>
                <a:lnTo>
                  <a:pt x="3622430" y="446298"/>
                </a:ln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" grpId="0" animBg="1"/>
      <p:bldP spid="7" grpId="0" animBg="1"/>
      <p:bldP spid="28" grpId="0"/>
      <p:bldP spid="23" grpId="0" animBg="1"/>
      <p:bldP spid="23" grpId="1" animBg="1"/>
      <p:bldP spid="30" grpId="0" animBg="1"/>
      <p:bldP spid="53" grpId="0" animBg="1"/>
      <p:bldP spid="31" grpId="0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16" name="矩形 15"/>
          <p:cNvSpPr/>
          <p:nvPr/>
        </p:nvSpPr>
        <p:spPr>
          <a:xfrm>
            <a:off x="474122" y="1272872"/>
            <a:ext cx="15600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  <a:r>
              <a:rPr lang="zh-CN" altLang="en-US" sz="2000" b="1" dirty="0">
                <a:solidFill>
                  <a:schemeClr val="accent1"/>
                </a:solidFill>
              </a:rPr>
              <a:t>的应用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2" y="1765315"/>
            <a:ext cx="11288328" cy="37537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850" y="1272872"/>
            <a:ext cx="6414922" cy="5212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411" y="1272872"/>
            <a:ext cx="7155800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传统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的不足</a:t>
            </a:r>
          </a:p>
        </p:txBody>
      </p:sp>
      <p:sp>
        <p:nvSpPr>
          <p:cNvPr id="11" name="矩形 10"/>
          <p:cNvSpPr/>
          <p:nvPr/>
        </p:nvSpPr>
        <p:spPr>
          <a:xfrm>
            <a:off x="4960184" y="1525236"/>
            <a:ext cx="5109091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4355BE"/>
                </a:solidFill>
              </a:rPr>
              <a:t>判别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器</a:t>
            </a:r>
            <a:r>
              <a:rPr lang="zh-CN" altLang="en-US" sz="2400" b="1" dirty="0">
                <a:solidFill>
                  <a:srgbClr val="4355BE"/>
                </a:solidFill>
              </a:rPr>
              <a:t>越好，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生成器梯度消失越严重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56242" y="1397128"/>
            <a:ext cx="826145" cy="892552"/>
            <a:chOff x="7000452" y="1759156"/>
            <a:chExt cx="826145" cy="892552"/>
          </a:xfrm>
        </p:grpSpPr>
        <p:sp>
          <p:nvSpPr>
            <p:cNvPr id="9" name="矩形 8"/>
            <p:cNvSpPr/>
            <p:nvPr/>
          </p:nvSpPr>
          <p:spPr>
            <a:xfrm flipV="1">
              <a:off x="7060858" y="1759160"/>
              <a:ext cx="765739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000452" y="1759156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4929983" y="2216549"/>
            <a:ext cx="5523036" cy="148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4355BE"/>
                </a:solidFill>
              </a:rPr>
              <a:t>最小化生成器损失函数，会等价于最小化一个不合理的距离衡量，导致两个问题，一是梯度不稳定，二是多样性不足。</a:t>
            </a:r>
            <a:endParaRPr lang="en-US" altLang="zh-CN" sz="2400" b="1" dirty="0">
              <a:solidFill>
                <a:srgbClr val="4355B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56242" y="2416604"/>
            <a:ext cx="826145" cy="814582"/>
            <a:chOff x="7056679" y="3990986"/>
            <a:chExt cx="826145" cy="814582"/>
          </a:xfrm>
        </p:grpSpPr>
        <p:sp>
          <p:nvSpPr>
            <p:cNvPr id="13" name="矩形 12"/>
            <p:cNvSpPr/>
            <p:nvPr/>
          </p:nvSpPr>
          <p:spPr>
            <a:xfrm flipV="1">
              <a:off x="7117085" y="3990988"/>
              <a:ext cx="765739" cy="45719"/>
            </a:xfrm>
            <a:prstGeom prst="rect">
              <a:avLst/>
            </a:prstGeom>
            <a:solidFill>
              <a:srgbClr val="435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355B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056679" y="3990986"/>
              <a:ext cx="81624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rgbClr val="4355BE"/>
                  </a:solidFill>
                </a:rPr>
                <a:t>02</a:t>
              </a:r>
            </a:p>
          </p:txBody>
        </p:sp>
      </p:grpSp>
      <p:sp>
        <p:nvSpPr>
          <p:cNvPr id="14" name="文本占位符 1"/>
          <p:cNvSpPr txBox="1">
            <a:spLocks/>
          </p:cNvSpPr>
          <p:nvPr/>
        </p:nvSpPr>
        <p:spPr>
          <a:xfrm>
            <a:off x="1413805" y="4122268"/>
            <a:ext cx="7834732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4355BE"/>
                </a:solidFill>
                <a:latin typeface="+mn-lt"/>
                <a:ea typeface="+mn-ea"/>
                <a:cs typeface="+mn-cs"/>
              </a:rPr>
              <a:t>WGAN</a:t>
            </a:r>
            <a:r>
              <a:rPr lang="zh-CN" altLang="en-US" dirty="0">
                <a:solidFill>
                  <a:srgbClr val="4355BE"/>
                </a:solidFill>
                <a:latin typeface="+mn-lt"/>
                <a:ea typeface="+mn-ea"/>
                <a:cs typeface="+mn-cs"/>
              </a:rPr>
              <a:t>的优点：训练更稳定，简单的全连接即可训练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820778" cy="825190"/>
          </a:xfrm>
        </p:spPr>
        <p:txBody>
          <a:bodyPr/>
          <a:lstStyle/>
          <a:p>
            <a:r>
              <a:rPr kumimoji="1" lang="zh-CN" altLang="en-US" dirty="0"/>
              <a:t>结合卷积网络的优化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7143" y="258237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实验中发现的问题</a:t>
            </a:r>
          </a:p>
        </p:txBody>
      </p:sp>
      <p:sp>
        <p:nvSpPr>
          <p:cNvPr id="35" name="矩形 34"/>
          <p:cNvSpPr/>
          <p:nvPr/>
        </p:nvSpPr>
        <p:spPr>
          <a:xfrm>
            <a:off x="2009334" y="3073184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训练速度慢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09334" y="4391643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简单的全连接生成的图像噪点多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45064" y="3073184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对权重的</a:t>
            </a: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切片，影响了收敛速度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45064" y="4391643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全连接中矩阵相乘权值影响大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09334" y="3731026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全连接网络空间开销巨大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45064" y="3731026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图像数据量大，生成图像不宜用全连接网络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09334" y="2059562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操作的值如何设置较难调整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45064" y="2059561"/>
            <a:ext cx="50963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的范围较小，反向传播过程梯度消失，反之梯度爆炸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09334" y="5097095"/>
            <a:ext cx="3935730" cy="49244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0070C0"/>
                </a:solidFill>
                <a:latin typeface="Microsoft YaHei" charset="0"/>
                <a:ea typeface="Microsoft YaHei" charset="0"/>
              </a:rPr>
              <a:t>并不能提升生成的效果</a:t>
            </a:r>
            <a:endParaRPr kumimoji="1" lang="en-US" altLang="zh-CN" sz="2000" b="1" dirty="0">
              <a:solidFill>
                <a:srgbClr val="0070C0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45064" y="5091246"/>
            <a:ext cx="50963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导致网络权值向两端集中，泛化能力大大减弱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09334" y="1357182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多样性不足的问题没有得到解决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45064" y="1357181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多样性和网络结构的关系更大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1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8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6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3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/>
      <p:bldP spid="40" grpId="0"/>
      <p:bldP spid="41" grpId="0" animBg="1"/>
      <p:bldP spid="42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1772</TotalTime>
  <Words>2756</Words>
  <Application>Microsoft Office PowerPoint</Application>
  <PresentationFormat>宽屏</PresentationFormat>
  <Paragraphs>362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宋体</vt:lpstr>
      <vt:lpstr>微软雅黑</vt:lpstr>
      <vt:lpstr>微软雅黑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王悦</cp:lastModifiedBy>
  <cp:revision>458</cp:revision>
  <dcterms:created xsi:type="dcterms:W3CDTF">2015-08-18T02:51:41Z</dcterms:created>
  <dcterms:modified xsi:type="dcterms:W3CDTF">2017-06-05T14:43:07Z</dcterms:modified>
  <cp:category/>
</cp:coreProperties>
</file>